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4630400" cy="8229600"/>
  <p:notesSz cx="8229600" cy="14630400"/>
  <p:embeddedFontLst>
    <p:embeddedFont>
      <p:font typeface="Roboto" panose="02000000000000000000" pitchFamily="2" charset="0"/>
      <p:regular r:id="rId32"/>
    </p:embeddedFont>
    <p:embeddedFont>
      <p:font typeface="Roboto Light" panose="02000000000000000000" pitchFamily="2" charset="0"/>
      <p:regular r:id="rId33"/>
    </p:embeddedFont>
    <p:embeddedFont>
      <p:font typeface="Roboto Medium" panose="02000000000000000000" pitchFamily="2" charset="0"/>
      <p:regular r:id="rId34"/>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2618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5.xml"/><Relationship Id="rId16"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51.sv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ntt2308/webbanhang.git"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35436"/>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3B4540"/>
                </a:solidFill>
                <a:latin typeface="Roboto Medium" pitchFamily="34" charset="0"/>
                <a:ea typeface="Roboto Medium" pitchFamily="34" charset="-122"/>
                <a:cs typeface="Roboto Medium" pitchFamily="34" charset="-120"/>
              </a:rPr>
              <a:t>ShopSphere Software Architecture</a:t>
            </a:r>
            <a:endParaRPr lang="en-US" sz="3900" dirty="0"/>
          </a:p>
        </p:txBody>
      </p:sp>
      <p:sp>
        <p:nvSpPr>
          <p:cNvPr id="4" name="Text 1"/>
          <p:cNvSpPr/>
          <p:nvPr/>
        </p:nvSpPr>
        <p:spPr>
          <a:xfrm>
            <a:off x="793790" y="3854887"/>
            <a:ext cx="3687842"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Electronics E-Commerce Website</a:t>
            </a:r>
            <a:endParaRPr lang="en-US" sz="1950" dirty="0"/>
          </a:p>
        </p:txBody>
      </p:sp>
      <p:sp>
        <p:nvSpPr>
          <p:cNvPr id="5" name="Text 2"/>
          <p:cNvSpPr/>
          <p:nvPr/>
        </p:nvSpPr>
        <p:spPr>
          <a:xfrm>
            <a:off x="793790" y="4462701"/>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An overview of the architectural design, analysis, and implementation of an online retail platform for electronic products.</a:t>
            </a:r>
            <a:endParaRPr lang="en-US" sz="1550" dirty="0"/>
          </a:p>
        </p:txBody>
      </p:sp>
      <p:sp>
        <p:nvSpPr>
          <p:cNvPr id="6" name="Shape 3"/>
          <p:cNvSpPr/>
          <p:nvPr/>
        </p:nvSpPr>
        <p:spPr>
          <a:xfrm>
            <a:off x="793790" y="5321022"/>
            <a:ext cx="2847737" cy="373142"/>
          </a:xfrm>
          <a:prstGeom prst="roundRect">
            <a:avLst>
              <a:gd name="adj" fmla="val 6383"/>
            </a:avLst>
          </a:prstGeom>
          <a:solidFill>
            <a:srgbClr val="DDEEE0"/>
          </a:solidFill>
          <a:ln/>
        </p:spPr>
      </p:sp>
      <p:sp>
        <p:nvSpPr>
          <p:cNvPr id="7" name="Text 4"/>
          <p:cNvSpPr/>
          <p:nvPr/>
        </p:nvSpPr>
        <p:spPr>
          <a:xfrm>
            <a:off x="912852" y="5380553"/>
            <a:ext cx="2609612"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PHENIKAA SCHOOL OF COMPUTING</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0932" y="549831"/>
            <a:ext cx="8322350" cy="556141"/>
          </a:xfrm>
          <a:prstGeom prst="rect">
            <a:avLst/>
          </a:prstGeom>
          <a:noFill/>
          <a:ln/>
        </p:spPr>
        <p:txBody>
          <a:bodyPr wrap="none" lIns="0" tIns="0" rIns="0" bIns="0" rtlCol="0" anchor="t"/>
          <a:lstStyle/>
          <a:p>
            <a:pPr marL="0" indent="0" algn="l">
              <a:lnSpc>
                <a:spcPts val="4350"/>
              </a:lnSpc>
              <a:buNone/>
            </a:pPr>
            <a:r>
              <a:rPr lang="en-US" sz="3500" dirty="0">
                <a:solidFill>
                  <a:srgbClr val="3B4540"/>
                </a:solidFill>
                <a:latin typeface="Roboto Medium" pitchFamily="34" charset="0"/>
                <a:ea typeface="Roboto Medium" pitchFamily="34" charset="-122"/>
                <a:cs typeface="Roboto Medium" pitchFamily="34" charset="-120"/>
              </a:rPr>
              <a:t>Lab 02: Defining the Four Standard Layers</a:t>
            </a:r>
            <a:endParaRPr lang="en-US" sz="3500" dirty="0"/>
          </a:p>
        </p:txBody>
      </p:sp>
      <p:sp>
        <p:nvSpPr>
          <p:cNvPr id="3" name="Text 1"/>
          <p:cNvSpPr/>
          <p:nvPr/>
        </p:nvSpPr>
        <p:spPr>
          <a:xfrm>
            <a:off x="790932" y="1425059"/>
            <a:ext cx="13048536" cy="540068"/>
          </a:xfrm>
          <a:prstGeom prst="rect">
            <a:avLst/>
          </a:prstGeom>
          <a:noFill/>
          <a:ln/>
        </p:spPr>
        <p:txBody>
          <a:bodyPr wrap="squar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The layered architecture pattern organizes our system into horizontal layers, each with distinct responsibilities. This separation enables independent development and testing of each layer while maintaining clear interfaces between components.</a:t>
            </a:r>
            <a:endParaRPr lang="en-US" sz="1400" dirty="0"/>
          </a:p>
        </p:txBody>
      </p:sp>
      <p:pic>
        <p:nvPicPr>
          <p:cNvPr id="4" name="Image 0" descr="preencoded.png"/>
          <p:cNvPicPr>
            <a:picLocks noChangeAspect="1"/>
          </p:cNvPicPr>
          <p:nvPr/>
        </p:nvPicPr>
        <p:blipFill>
          <a:blip r:embed="rId3"/>
          <a:stretch>
            <a:fillRect/>
          </a:stretch>
        </p:blipFill>
        <p:spPr>
          <a:xfrm>
            <a:off x="790932" y="2411492"/>
            <a:ext cx="6444496" cy="1143000"/>
          </a:xfrm>
          <a:prstGeom prst="rect">
            <a:avLst/>
          </a:prstGeom>
        </p:spPr>
      </p:pic>
      <p:sp>
        <p:nvSpPr>
          <p:cNvPr id="5" name="Text 2"/>
          <p:cNvSpPr/>
          <p:nvPr/>
        </p:nvSpPr>
        <p:spPr>
          <a:xfrm>
            <a:off x="968812" y="3104912"/>
            <a:ext cx="2224564" cy="278011"/>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Presentation Layer</a:t>
            </a:r>
            <a:endParaRPr lang="en-US" sz="1750" dirty="0"/>
          </a:p>
        </p:txBody>
      </p:sp>
      <p:sp>
        <p:nvSpPr>
          <p:cNvPr id="6" name="Text 3"/>
          <p:cNvSpPr/>
          <p:nvPr/>
        </p:nvSpPr>
        <p:spPr>
          <a:xfrm>
            <a:off x="968812" y="3478649"/>
            <a:ext cx="6088737" cy="810101"/>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Responsibilities:</a:t>
            </a:r>
            <a:r>
              <a:rPr lang="en-US" sz="1400" dirty="0">
                <a:solidFill>
                  <a:srgbClr val="405449"/>
                </a:solidFill>
                <a:latin typeface="Roboto" pitchFamily="34" charset="0"/>
                <a:ea typeface="Roboto" pitchFamily="34" charset="-122"/>
                <a:cs typeface="Roboto" pitchFamily="34" charset="-120"/>
              </a:rPr>
              <a:t> Handle HTTP requests, manage authentication/authorization, maintain session state, and render user interfaces</a:t>
            </a:r>
            <a:endParaRPr lang="en-US" sz="1400" dirty="0"/>
          </a:p>
        </p:txBody>
      </p:sp>
      <p:sp>
        <p:nvSpPr>
          <p:cNvPr id="7" name="Text 4"/>
          <p:cNvSpPr/>
          <p:nvPr/>
        </p:nvSpPr>
        <p:spPr>
          <a:xfrm>
            <a:off x="968812" y="4384477"/>
            <a:ext cx="6088737" cy="270034"/>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Components:</a:t>
            </a:r>
            <a:r>
              <a:rPr lang="en-US" sz="1400" dirty="0">
                <a:solidFill>
                  <a:srgbClr val="405449"/>
                </a:solidFill>
                <a:latin typeface="Roboto" pitchFamily="34" charset="0"/>
                <a:ea typeface="Roboto" pitchFamily="34" charset="-122"/>
                <a:cs typeface="Roboto" pitchFamily="34" charset="-120"/>
              </a:rPr>
              <a:t> Controllers, middleware, view templates, routing logic</a:t>
            </a:r>
            <a:endParaRPr lang="en-US" sz="1400" dirty="0"/>
          </a:p>
        </p:txBody>
      </p:sp>
      <p:pic>
        <p:nvPicPr>
          <p:cNvPr id="8" name="Image 1" descr="preencoded.png"/>
          <p:cNvPicPr>
            <a:picLocks noChangeAspect="1"/>
          </p:cNvPicPr>
          <p:nvPr/>
        </p:nvPicPr>
        <p:blipFill>
          <a:blip r:embed="rId3"/>
          <a:stretch>
            <a:fillRect/>
          </a:stretch>
        </p:blipFill>
        <p:spPr>
          <a:xfrm>
            <a:off x="7394972" y="2144554"/>
            <a:ext cx="6444496" cy="1143000"/>
          </a:xfrm>
          <a:prstGeom prst="rect">
            <a:avLst/>
          </a:prstGeom>
        </p:spPr>
      </p:pic>
      <p:sp>
        <p:nvSpPr>
          <p:cNvPr id="9" name="Text 5"/>
          <p:cNvSpPr/>
          <p:nvPr/>
        </p:nvSpPr>
        <p:spPr>
          <a:xfrm>
            <a:off x="7572851" y="2837974"/>
            <a:ext cx="2224564" cy="278011"/>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Business Logic Layer</a:t>
            </a:r>
            <a:endParaRPr lang="en-US" sz="1750" dirty="0"/>
          </a:p>
        </p:txBody>
      </p:sp>
      <p:sp>
        <p:nvSpPr>
          <p:cNvPr id="10" name="Text 6"/>
          <p:cNvSpPr/>
          <p:nvPr/>
        </p:nvSpPr>
        <p:spPr>
          <a:xfrm>
            <a:off x="7572851" y="3211711"/>
            <a:ext cx="6088737" cy="54006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Responsibilities:</a:t>
            </a:r>
            <a:r>
              <a:rPr lang="en-US" sz="1400" dirty="0">
                <a:solidFill>
                  <a:srgbClr val="405449"/>
                </a:solidFill>
                <a:latin typeface="Roboto" pitchFamily="34" charset="0"/>
                <a:ea typeface="Roboto" pitchFamily="34" charset="-122"/>
                <a:cs typeface="Roboto" pitchFamily="34" charset="-120"/>
              </a:rPr>
              <a:t> Implement core business rules, perform data validation, orchestrate workflows, and manage transaction boundaries</a:t>
            </a:r>
            <a:endParaRPr lang="en-US" sz="1400" dirty="0"/>
          </a:p>
        </p:txBody>
      </p:sp>
      <p:sp>
        <p:nvSpPr>
          <p:cNvPr id="11" name="Text 7"/>
          <p:cNvSpPr/>
          <p:nvPr/>
        </p:nvSpPr>
        <p:spPr>
          <a:xfrm>
            <a:off x="7572851" y="3847505"/>
            <a:ext cx="6088737" cy="270034"/>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Components:</a:t>
            </a:r>
            <a:r>
              <a:rPr lang="en-US" sz="1400" dirty="0">
                <a:solidFill>
                  <a:srgbClr val="405449"/>
                </a:solidFill>
                <a:latin typeface="Roboto" pitchFamily="34" charset="0"/>
                <a:ea typeface="Roboto" pitchFamily="34" charset="-122"/>
                <a:cs typeface="Roboto" pitchFamily="34" charset="-120"/>
              </a:rPr>
              <a:t> Service classes, business rule validators, domain models</a:t>
            </a:r>
            <a:endParaRPr lang="en-US" sz="1400" dirty="0"/>
          </a:p>
        </p:txBody>
      </p:sp>
      <p:pic>
        <p:nvPicPr>
          <p:cNvPr id="12" name="Image 2" descr="preencoded.png"/>
          <p:cNvPicPr>
            <a:picLocks noChangeAspect="1"/>
          </p:cNvPicPr>
          <p:nvPr/>
        </p:nvPicPr>
        <p:blipFill>
          <a:blip r:embed="rId3"/>
          <a:stretch>
            <a:fillRect/>
          </a:stretch>
        </p:blipFill>
        <p:spPr>
          <a:xfrm>
            <a:off x="790932" y="5258872"/>
            <a:ext cx="6444496" cy="1143000"/>
          </a:xfrm>
          <a:prstGeom prst="rect">
            <a:avLst/>
          </a:prstGeom>
        </p:spPr>
      </p:pic>
      <p:sp>
        <p:nvSpPr>
          <p:cNvPr id="13" name="Text 8"/>
          <p:cNvSpPr/>
          <p:nvPr/>
        </p:nvSpPr>
        <p:spPr>
          <a:xfrm>
            <a:off x="968812" y="5952292"/>
            <a:ext cx="2224564" cy="278011"/>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Persistence Layer</a:t>
            </a:r>
            <a:endParaRPr lang="en-US" sz="1750" dirty="0"/>
          </a:p>
        </p:txBody>
      </p:sp>
      <p:sp>
        <p:nvSpPr>
          <p:cNvPr id="14" name="Text 9"/>
          <p:cNvSpPr/>
          <p:nvPr/>
        </p:nvSpPr>
        <p:spPr>
          <a:xfrm>
            <a:off x="968812" y="6326029"/>
            <a:ext cx="6088737" cy="54006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Responsibilities:</a:t>
            </a:r>
            <a:r>
              <a:rPr lang="en-US" sz="1400" dirty="0">
                <a:solidFill>
                  <a:srgbClr val="405449"/>
                </a:solidFill>
                <a:latin typeface="Roboto" pitchFamily="34" charset="0"/>
                <a:ea typeface="Roboto" pitchFamily="34" charset="-122"/>
                <a:cs typeface="Roboto" pitchFamily="34" charset="-120"/>
              </a:rPr>
              <a:t> Map domain objects to database entities, execute CRUD operations, and manage data access patterns</a:t>
            </a:r>
            <a:endParaRPr lang="en-US" sz="1400" dirty="0"/>
          </a:p>
        </p:txBody>
      </p:sp>
      <p:sp>
        <p:nvSpPr>
          <p:cNvPr id="15" name="Text 10"/>
          <p:cNvSpPr/>
          <p:nvPr/>
        </p:nvSpPr>
        <p:spPr>
          <a:xfrm>
            <a:off x="968812" y="6961823"/>
            <a:ext cx="6088737" cy="54006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Components:</a:t>
            </a:r>
            <a:r>
              <a:rPr lang="en-US" sz="1400" dirty="0">
                <a:solidFill>
                  <a:srgbClr val="405449"/>
                </a:solidFill>
                <a:latin typeface="Roboto" pitchFamily="34" charset="0"/>
                <a:ea typeface="Roboto" pitchFamily="34" charset="-122"/>
                <a:cs typeface="Roboto" pitchFamily="34" charset="-120"/>
              </a:rPr>
              <a:t> Repository interfaces and implementations, data mappers, query builders</a:t>
            </a:r>
            <a:endParaRPr lang="en-US" sz="1400" dirty="0"/>
          </a:p>
        </p:txBody>
      </p:sp>
      <p:pic>
        <p:nvPicPr>
          <p:cNvPr id="16" name="Image 3" descr="preencoded.png"/>
          <p:cNvPicPr>
            <a:picLocks noChangeAspect="1"/>
          </p:cNvPicPr>
          <p:nvPr/>
        </p:nvPicPr>
        <p:blipFill>
          <a:blip r:embed="rId3"/>
          <a:stretch>
            <a:fillRect/>
          </a:stretch>
        </p:blipFill>
        <p:spPr>
          <a:xfrm>
            <a:off x="7394972" y="4991933"/>
            <a:ext cx="6444496" cy="1143000"/>
          </a:xfrm>
          <a:prstGeom prst="rect">
            <a:avLst/>
          </a:prstGeom>
        </p:spPr>
      </p:pic>
      <p:sp>
        <p:nvSpPr>
          <p:cNvPr id="17" name="Text 11"/>
          <p:cNvSpPr/>
          <p:nvPr/>
        </p:nvSpPr>
        <p:spPr>
          <a:xfrm>
            <a:off x="7572851" y="5685353"/>
            <a:ext cx="2224564" cy="278011"/>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Data Layer</a:t>
            </a:r>
            <a:endParaRPr lang="en-US" sz="1750" dirty="0"/>
          </a:p>
        </p:txBody>
      </p:sp>
      <p:sp>
        <p:nvSpPr>
          <p:cNvPr id="18" name="Text 12"/>
          <p:cNvSpPr/>
          <p:nvPr/>
        </p:nvSpPr>
        <p:spPr>
          <a:xfrm>
            <a:off x="7572851" y="6059091"/>
            <a:ext cx="6088737" cy="54006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Responsibilities:</a:t>
            </a:r>
            <a:r>
              <a:rPr lang="en-US" sz="1400" dirty="0">
                <a:solidFill>
                  <a:srgbClr val="405449"/>
                </a:solidFill>
                <a:latin typeface="Roboto" pitchFamily="34" charset="0"/>
                <a:ea typeface="Roboto" pitchFamily="34" charset="-122"/>
                <a:cs typeface="Roboto" pitchFamily="34" charset="-120"/>
              </a:rPr>
              <a:t> Provide physical data storage, ensure data integrity, and optimize query performance</a:t>
            </a:r>
            <a:endParaRPr lang="en-US" sz="1400" dirty="0"/>
          </a:p>
        </p:txBody>
      </p:sp>
      <p:sp>
        <p:nvSpPr>
          <p:cNvPr id="19" name="Text 13"/>
          <p:cNvSpPr/>
          <p:nvPr/>
        </p:nvSpPr>
        <p:spPr>
          <a:xfrm>
            <a:off x="7572851" y="6694884"/>
            <a:ext cx="6088737" cy="270034"/>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Components:</a:t>
            </a:r>
            <a:r>
              <a:rPr lang="en-US" sz="1400" dirty="0">
                <a:solidFill>
                  <a:srgbClr val="405449"/>
                </a:solidFill>
                <a:latin typeface="Roboto" pitchFamily="34" charset="0"/>
                <a:ea typeface="Roboto" pitchFamily="34" charset="-122"/>
                <a:cs typeface="Roboto" pitchFamily="34" charset="-120"/>
              </a:rPr>
              <a:t> MySQL database schema, tables, indexes, constraints</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625912"/>
            <a:ext cx="5403175" cy="403146"/>
          </a:xfrm>
          <a:prstGeom prst="rect">
            <a:avLst/>
          </a:prstGeom>
          <a:noFill/>
          <a:ln/>
        </p:spPr>
        <p:txBody>
          <a:bodyPr wrap="none" lIns="0" tIns="0" rIns="0" bIns="0" rtlCol="0" anchor="t"/>
          <a:lstStyle/>
          <a:p>
            <a:pPr marL="0" indent="0" algn="l">
              <a:lnSpc>
                <a:spcPts val="3150"/>
              </a:lnSpc>
              <a:buNone/>
            </a:pPr>
            <a:r>
              <a:rPr lang="en-US" sz="2500" dirty="0">
                <a:solidFill>
                  <a:srgbClr val="3B4540"/>
                </a:solidFill>
                <a:latin typeface="Roboto Medium" pitchFamily="34" charset="0"/>
                <a:ea typeface="Roboto Medium" pitchFamily="34" charset="-122"/>
                <a:cs typeface="Roboto Medium" pitchFamily="34" charset="-120"/>
              </a:rPr>
              <a:t>Lab 02: Request Flow Through Layers</a:t>
            </a:r>
            <a:endParaRPr lang="en-US" sz="2500" dirty="0"/>
          </a:p>
        </p:txBody>
      </p:sp>
      <p:sp>
        <p:nvSpPr>
          <p:cNvPr id="3" name="Text 1"/>
          <p:cNvSpPr/>
          <p:nvPr/>
        </p:nvSpPr>
        <p:spPr>
          <a:xfrm>
            <a:off x="793790" y="1062514"/>
            <a:ext cx="3229928" cy="201454"/>
          </a:xfrm>
          <a:prstGeom prst="rect">
            <a:avLst/>
          </a:prstGeom>
          <a:noFill/>
          <a:ln/>
        </p:spPr>
        <p:txBody>
          <a:bodyPr wrap="none" lIns="0" tIns="0" rIns="0" bIns="0" rtlCol="0" anchor="t"/>
          <a:lstStyle/>
          <a:p>
            <a:pPr marL="0" indent="0" algn="l">
              <a:lnSpc>
                <a:spcPts val="1550"/>
              </a:lnSpc>
              <a:buNone/>
            </a:pPr>
            <a:r>
              <a:rPr lang="en-US" sz="1250" dirty="0">
                <a:solidFill>
                  <a:srgbClr val="3B4540"/>
                </a:solidFill>
                <a:latin typeface="Roboto Medium" pitchFamily="34" charset="0"/>
                <a:ea typeface="Roboto Medium" pitchFamily="34" charset="-122"/>
                <a:cs typeface="Roboto Medium" pitchFamily="34" charset="-120"/>
              </a:rPr>
              <a:t>View Product Details – End-to-End Data Flow</a:t>
            </a:r>
            <a:endParaRPr lang="en-US" sz="1250" dirty="0"/>
          </a:p>
        </p:txBody>
      </p:sp>
      <p:sp>
        <p:nvSpPr>
          <p:cNvPr id="4" name="Text 2"/>
          <p:cNvSpPr/>
          <p:nvPr/>
        </p:nvSpPr>
        <p:spPr>
          <a:xfrm>
            <a:off x="793790" y="1389698"/>
            <a:ext cx="13042821" cy="340519"/>
          </a:xfrm>
          <a:prstGeom prst="rect">
            <a:avLst/>
          </a:prstGeom>
          <a:noFill/>
          <a:ln/>
        </p:spPr>
        <p:txBody>
          <a:bodyPr wrap="squar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This sequence demonstrates how a simple product detail request traverses through all architectural layers, illustrating the data transformation and responsibility delegation at each tier. Understanding this flow is crucial for debugging, performance optimization, and identifying potential bottlenecks.</a:t>
            </a:r>
            <a:endParaRPr lang="en-US" sz="1000" dirty="0"/>
          </a:p>
        </p:txBody>
      </p:sp>
      <p:pic>
        <p:nvPicPr>
          <p:cNvPr id="5" name="Image 0" descr="preencoded.png"/>
          <p:cNvPicPr>
            <a:picLocks noChangeAspect="1"/>
          </p:cNvPicPr>
          <p:nvPr/>
        </p:nvPicPr>
        <p:blipFill>
          <a:blip r:embed="rId3"/>
          <a:stretch>
            <a:fillRect/>
          </a:stretch>
        </p:blipFill>
        <p:spPr>
          <a:xfrm>
            <a:off x="3111222" y="1824514"/>
            <a:ext cx="8407956" cy="3625691"/>
          </a:xfrm>
          <a:prstGeom prst="rect">
            <a:avLst/>
          </a:prstGeom>
        </p:spPr>
      </p:pic>
      <p:sp>
        <p:nvSpPr>
          <p:cNvPr id="6" name="Text 3"/>
          <p:cNvSpPr/>
          <p:nvPr/>
        </p:nvSpPr>
        <p:spPr>
          <a:xfrm>
            <a:off x="3677003" y="4762638"/>
            <a:ext cx="1907475" cy="238434"/>
          </a:xfrm>
          <a:prstGeom prst="rect">
            <a:avLst/>
          </a:prstGeom>
          <a:noFill/>
          <a:ln/>
        </p:spPr>
        <p:txBody>
          <a:bodyPr wrap="none" lIns="0" tIns="0" rIns="0" bIns="0" rtlCol="0" anchor="t"/>
          <a:lstStyle/>
          <a:p>
            <a:pPr marL="0" indent="0" algn="l">
              <a:lnSpc>
                <a:spcPts val="1850"/>
              </a:lnSpc>
              <a:buNone/>
            </a:pPr>
            <a:r>
              <a:rPr lang="en-US" sz="1500" dirty="0">
                <a:solidFill>
                  <a:srgbClr val="FFFFFF"/>
                </a:solidFill>
                <a:latin typeface="Roboto Medium" pitchFamily="34" charset="0"/>
                <a:ea typeface="Roboto Medium" pitchFamily="34" charset="-122"/>
                <a:cs typeface="Roboto Medium" pitchFamily="34" charset="-120"/>
              </a:rPr>
              <a:t>Product Repository</a:t>
            </a:r>
            <a:endParaRPr lang="en-US" sz="1500" dirty="0"/>
          </a:p>
        </p:txBody>
      </p:sp>
      <p:sp>
        <p:nvSpPr>
          <p:cNvPr id="7" name="Text 4"/>
          <p:cNvSpPr/>
          <p:nvPr/>
        </p:nvSpPr>
        <p:spPr>
          <a:xfrm>
            <a:off x="3677003" y="3923349"/>
            <a:ext cx="1907475" cy="238434"/>
          </a:xfrm>
          <a:prstGeom prst="rect">
            <a:avLst/>
          </a:prstGeom>
          <a:noFill/>
          <a:ln/>
        </p:spPr>
        <p:txBody>
          <a:bodyPr wrap="none" lIns="0" tIns="0" rIns="0" bIns="0" rtlCol="0" anchor="t"/>
          <a:lstStyle/>
          <a:p>
            <a:pPr marL="0" indent="0" algn="l">
              <a:lnSpc>
                <a:spcPts val="1850"/>
              </a:lnSpc>
              <a:buNone/>
            </a:pPr>
            <a:r>
              <a:rPr lang="en-US" sz="1500" dirty="0">
                <a:solidFill>
                  <a:srgbClr val="FFFFFF"/>
                </a:solidFill>
                <a:latin typeface="Roboto Medium" pitchFamily="34" charset="0"/>
                <a:ea typeface="Roboto Medium" pitchFamily="34" charset="-122"/>
                <a:cs typeface="Roboto Medium" pitchFamily="34" charset="-120"/>
              </a:rPr>
              <a:t>Product Service</a:t>
            </a:r>
            <a:endParaRPr lang="en-US" sz="1500" dirty="0"/>
          </a:p>
        </p:txBody>
      </p:sp>
      <p:sp>
        <p:nvSpPr>
          <p:cNvPr id="8" name="Text 5"/>
          <p:cNvSpPr/>
          <p:nvPr/>
        </p:nvSpPr>
        <p:spPr>
          <a:xfrm>
            <a:off x="3677003" y="3092538"/>
            <a:ext cx="1907475" cy="238434"/>
          </a:xfrm>
          <a:prstGeom prst="rect">
            <a:avLst/>
          </a:prstGeom>
          <a:noFill/>
          <a:ln/>
        </p:spPr>
        <p:txBody>
          <a:bodyPr wrap="none" lIns="0" tIns="0" rIns="0" bIns="0" rtlCol="0" anchor="t"/>
          <a:lstStyle/>
          <a:p>
            <a:pPr marL="0" indent="0" algn="l">
              <a:lnSpc>
                <a:spcPts val="1850"/>
              </a:lnSpc>
              <a:buNone/>
            </a:pPr>
            <a:r>
              <a:rPr lang="en-US" sz="1500" dirty="0">
                <a:solidFill>
                  <a:srgbClr val="FFFFFF"/>
                </a:solidFill>
                <a:latin typeface="Roboto Medium" pitchFamily="34" charset="0"/>
                <a:ea typeface="Roboto Medium" pitchFamily="34" charset="-122"/>
                <a:cs typeface="Roboto Medium" pitchFamily="34" charset="-120"/>
              </a:rPr>
              <a:t>Product Controller</a:t>
            </a:r>
            <a:endParaRPr lang="en-US" sz="1500" dirty="0"/>
          </a:p>
        </p:txBody>
      </p:sp>
      <p:sp>
        <p:nvSpPr>
          <p:cNvPr id="9" name="Text 6"/>
          <p:cNvSpPr/>
          <p:nvPr/>
        </p:nvSpPr>
        <p:spPr>
          <a:xfrm>
            <a:off x="3677003" y="2253249"/>
            <a:ext cx="1907475" cy="238434"/>
          </a:xfrm>
          <a:prstGeom prst="rect">
            <a:avLst/>
          </a:prstGeom>
          <a:noFill/>
          <a:ln/>
        </p:spPr>
        <p:txBody>
          <a:bodyPr wrap="none" lIns="0" tIns="0" rIns="0" bIns="0" rtlCol="0" anchor="t"/>
          <a:lstStyle/>
          <a:p>
            <a:pPr marL="0" indent="0" algn="l">
              <a:lnSpc>
                <a:spcPts val="1850"/>
              </a:lnSpc>
              <a:buNone/>
            </a:pPr>
            <a:r>
              <a:rPr lang="en-US" sz="1500" dirty="0">
                <a:solidFill>
                  <a:srgbClr val="FFFFFF"/>
                </a:solidFill>
                <a:latin typeface="Roboto Medium" pitchFamily="34" charset="0"/>
                <a:ea typeface="Roboto Medium" pitchFamily="34" charset="-122"/>
                <a:cs typeface="Roboto Medium" pitchFamily="34" charset="-120"/>
              </a:rPr>
              <a:t>Client GET</a:t>
            </a:r>
            <a:endParaRPr lang="en-US" sz="1500" dirty="0"/>
          </a:p>
        </p:txBody>
      </p:sp>
      <p:sp>
        <p:nvSpPr>
          <p:cNvPr id="10" name="Text 7"/>
          <p:cNvSpPr/>
          <p:nvPr/>
        </p:nvSpPr>
        <p:spPr>
          <a:xfrm>
            <a:off x="793790" y="5544503"/>
            <a:ext cx="128945" cy="161211"/>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Light" pitchFamily="34" charset="0"/>
                <a:ea typeface="Roboto Light" pitchFamily="34" charset="-122"/>
                <a:cs typeface="Roboto Light" pitchFamily="34" charset="-120"/>
              </a:rPr>
              <a:t>01</a:t>
            </a:r>
            <a:endParaRPr lang="en-US" sz="1000" dirty="0"/>
          </a:p>
        </p:txBody>
      </p:sp>
      <p:sp>
        <p:nvSpPr>
          <p:cNvPr id="11" name="Shape 8"/>
          <p:cNvSpPr/>
          <p:nvPr/>
        </p:nvSpPr>
        <p:spPr>
          <a:xfrm>
            <a:off x="793790" y="5748338"/>
            <a:ext cx="4291727" cy="15240"/>
          </a:xfrm>
          <a:prstGeom prst="rect">
            <a:avLst/>
          </a:prstGeom>
          <a:solidFill>
            <a:srgbClr val="438951"/>
          </a:solidFill>
          <a:ln/>
        </p:spPr>
      </p:sp>
      <p:sp>
        <p:nvSpPr>
          <p:cNvPr id="12" name="Text 9"/>
          <p:cNvSpPr/>
          <p:nvPr/>
        </p:nvSpPr>
        <p:spPr>
          <a:xfrm>
            <a:off x="793790" y="5843230"/>
            <a:ext cx="1723192"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Client Request Initiation</a:t>
            </a:r>
            <a:endParaRPr lang="en-US" sz="1250" dirty="0"/>
          </a:p>
        </p:txBody>
      </p:sp>
      <p:sp>
        <p:nvSpPr>
          <p:cNvPr id="13" name="Text 10"/>
          <p:cNvSpPr/>
          <p:nvPr/>
        </p:nvSpPr>
        <p:spPr>
          <a:xfrm>
            <a:off x="793790" y="6094928"/>
            <a:ext cx="4291727"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Browser sends HTTP GET /products/{id} to the web server</a:t>
            </a:r>
            <a:endParaRPr lang="en-US" sz="1000" dirty="0"/>
          </a:p>
        </p:txBody>
      </p:sp>
      <p:sp>
        <p:nvSpPr>
          <p:cNvPr id="14" name="Text 11"/>
          <p:cNvSpPr/>
          <p:nvPr/>
        </p:nvSpPr>
        <p:spPr>
          <a:xfrm>
            <a:off x="5169337" y="5544503"/>
            <a:ext cx="128945" cy="161211"/>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Light" pitchFamily="34" charset="0"/>
                <a:ea typeface="Roboto Light" pitchFamily="34" charset="-122"/>
                <a:cs typeface="Roboto Light" pitchFamily="34" charset="-120"/>
              </a:rPr>
              <a:t>02</a:t>
            </a:r>
            <a:endParaRPr lang="en-US" sz="1000" dirty="0"/>
          </a:p>
        </p:txBody>
      </p:sp>
      <p:sp>
        <p:nvSpPr>
          <p:cNvPr id="15" name="Shape 12"/>
          <p:cNvSpPr/>
          <p:nvPr/>
        </p:nvSpPr>
        <p:spPr>
          <a:xfrm>
            <a:off x="5169337" y="5748338"/>
            <a:ext cx="4291727" cy="15240"/>
          </a:xfrm>
          <a:prstGeom prst="rect">
            <a:avLst/>
          </a:prstGeom>
          <a:solidFill>
            <a:srgbClr val="438951"/>
          </a:solidFill>
          <a:ln/>
        </p:spPr>
      </p:sp>
      <p:sp>
        <p:nvSpPr>
          <p:cNvPr id="16" name="Text 13"/>
          <p:cNvSpPr/>
          <p:nvPr/>
        </p:nvSpPr>
        <p:spPr>
          <a:xfrm>
            <a:off x="5169337" y="5843230"/>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Controller Reception</a:t>
            </a:r>
            <a:endParaRPr lang="en-US" sz="1250" dirty="0"/>
          </a:p>
        </p:txBody>
      </p:sp>
      <p:sp>
        <p:nvSpPr>
          <p:cNvPr id="17" name="Text 14"/>
          <p:cNvSpPr/>
          <p:nvPr/>
        </p:nvSpPr>
        <p:spPr>
          <a:xfrm>
            <a:off x="5169337" y="6094928"/>
            <a:ext cx="4291727" cy="340519"/>
          </a:xfrm>
          <a:prstGeom prst="rect">
            <a:avLst/>
          </a:prstGeom>
          <a:noFill/>
          <a:ln/>
        </p:spPr>
        <p:txBody>
          <a:bodyPr wrap="squar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ProductController receives request, validates parameters, calls productService.getProductDetails(id)</a:t>
            </a:r>
            <a:endParaRPr lang="en-US" sz="1000" dirty="0"/>
          </a:p>
        </p:txBody>
      </p:sp>
      <p:sp>
        <p:nvSpPr>
          <p:cNvPr id="18" name="Text 15"/>
          <p:cNvSpPr/>
          <p:nvPr/>
        </p:nvSpPr>
        <p:spPr>
          <a:xfrm>
            <a:off x="9544883" y="5544503"/>
            <a:ext cx="128945" cy="161211"/>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Light" pitchFamily="34" charset="0"/>
                <a:ea typeface="Roboto Light" pitchFamily="34" charset="-122"/>
                <a:cs typeface="Roboto Light" pitchFamily="34" charset="-120"/>
              </a:rPr>
              <a:t>03</a:t>
            </a:r>
            <a:endParaRPr lang="en-US" sz="1000" dirty="0"/>
          </a:p>
        </p:txBody>
      </p:sp>
      <p:sp>
        <p:nvSpPr>
          <p:cNvPr id="19" name="Shape 16"/>
          <p:cNvSpPr/>
          <p:nvPr/>
        </p:nvSpPr>
        <p:spPr>
          <a:xfrm>
            <a:off x="9544883" y="5748338"/>
            <a:ext cx="4291727" cy="15240"/>
          </a:xfrm>
          <a:prstGeom prst="rect">
            <a:avLst/>
          </a:prstGeom>
          <a:solidFill>
            <a:srgbClr val="438951"/>
          </a:solidFill>
          <a:ln/>
        </p:spPr>
      </p:sp>
      <p:sp>
        <p:nvSpPr>
          <p:cNvPr id="20" name="Text 17"/>
          <p:cNvSpPr/>
          <p:nvPr/>
        </p:nvSpPr>
        <p:spPr>
          <a:xfrm>
            <a:off x="9544883" y="5843230"/>
            <a:ext cx="1940838"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Business Logic Processing</a:t>
            </a:r>
            <a:endParaRPr lang="en-US" sz="1250" dirty="0"/>
          </a:p>
        </p:txBody>
      </p:sp>
      <p:sp>
        <p:nvSpPr>
          <p:cNvPr id="21" name="Text 18"/>
          <p:cNvSpPr/>
          <p:nvPr/>
        </p:nvSpPr>
        <p:spPr>
          <a:xfrm>
            <a:off x="9544883" y="6094928"/>
            <a:ext cx="4291727" cy="340519"/>
          </a:xfrm>
          <a:prstGeom prst="rect">
            <a:avLst/>
          </a:prstGeom>
          <a:noFill/>
          <a:ln/>
        </p:spPr>
        <p:txBody>
          <a:bodyPr wrap="squar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ProductService applies business rules (pricing, availability checks), delegates data retrieval to repository</a:t>
            </a:r>
            <a:endParaRPr lang="en-US" sz="1000" dirty="0"/>
          </a:p>
        </p:txBody>
      </p:sp>
      <p:sp>
        <p:nvSpPr>
          <p:cNvPr id="22" name="Text 19"/>
          <p:cNvSpPr/>
          <p:nvPr/>
        </p:nvSpPr>
        <p:spPr>
          <a:xfrm>
            <a:off x="793790" y="6615946"/>
            <a:ext cx="128945" cy="161211"/>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Light" pitchFamily="34" charset="0"/>
                <a:ea typeface="Roboto Light" pitchFamily="34" charset="-122"/>
                <a:cs typeface="Roboto Light" pitchFamily="34" charset="-120"/>
              </a:rPr>
              <a:t>04</a:t>
            </a:r>
            <a:endParaRPr lang="en-US" sz="1000" dirty="0"/>
          </a:p>
        </p:txBody>
      </p:sp>
      <p:sp>
        <p:nvSpPr>
          <p:cNvPr id="23" name="Shape 20"/>
          <p:cNvSpPr/>
          <p:nvPr/>
        </p:nvSpPr>
        <p:spPr>
          <a:xfrm>
            <a:off x="793790" y="6819781"/>
            <a:ext cx="6479500" cy="15240"/>
          </a:xfrm>
          <a:prstGeom prst="rect">
            <a:avLst/>
          </a:prstGeom>
          <a:solidFill>
            <a:srgbClr val="438951"/>
          </a:solidFill>
          <a:ln/>
        </p:spPr>
      </p:sp>
      <p:sp>
        <p:nvSpPr>
          <p:cNvPr id="24" name="Text 21"/>
          <p:cNvSpPr/>
          <p:nvPr/>
        </p:nvSpPr>
        <p:spPr>
          <a:xfrm>
            <a:off x="793790" y="6914674"/>
            <a:ext cx="1689854"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Data Persistence Query</a:t>
            </a:r>
            <a:endParaRPr lang="en-US" sz="1250" dirty="0"/>
          </a:p>
        </p:txBody>
      </p:sp>
      <p:sp>
        <p:nvSpPr>
          <p:cNvPr id="25" name="Text 22"/>
          <p:cNvSpPr/>
          <p:nvPr/>
        </p:nvSpPr>
        <p:spPr>
          <a:xfrm>
            <a:off x="793790" y="7166372"/>
            <a:ext cx="6479500"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ProductRepository constructs and executes SQL query against MySQL database</a:t>
            </a:r>
            <a:endParaRPr lang="en-US" sz="1000" dirty="0"/>
          </a:p>
        </p:txBody>
      </p:sp>
      <p:sp>
        <p:nvSpPr>
          <p:cNvPr id="26" name="Text 23"/>
          <p:cNvSpPr/>
          <p:nvPr/>
        </p:nvSpPr>
        <p:spPr>
          <a:xfrm>
            <a:off x="7357110" y="6615946"/>
            <a:ext cx="128945" cy="161211"/>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Light" pitchFamily="34" charset="0"/>
                <a:ea typeface="Roboto Light" pitchFamily="34" charset="-122"/>
                <a:cs typeface="Roboto Light" pitchFamily="34" charset="-120"/>
              </a:rPr>
              <a:t>05</a:t>
            </a:r>
            <a:endParaRPr lang="en-US" sz="1000" dirty="0"/>
          </a:p>
        </p:txBody>
      </p:sp>
      <p:sp>
        <p:nvSpPr>
          <p:cNvPr id="27" name="Shape 24"/>
          <p:cNvSpPr/>
          <p:nvPr/>
        </p:nvSpPr>
        <p:spPr>
          <a:xfrm>
            <a:off x="7357110" y="6819781"/>
            <a:ext cx="6479500" cy="15240"/>
          </a:xfrm>
          <a:prstGeom prst="rect">
            <a:avLst/>
          </a:prstGeom>
          <a:solidFill>
            <a:srgbClr val="438951"/>
          </a:solidFill>
          <a:ln/>
        </p:spPr>
      </p:sp>
      <p:sp>
        <p:nvSpPr>
          <p:cNvPr id="28" name="Text 25"/>
          <p:cNvSpPr/>
          <p:nvPr/>
        </p:nvSpPr>
        <p:spPr>
          <a:xfrm>
            <a:off x="7357110" y="6914674"/>
            <a:ext cx="2123718"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Response Assembly &amp; Return</a:t>
            </a:r>
            <a:endParaRPr lang="en-US" sz="1250" dirty="0"/>
          </a:p>
        </p:txBody>
      </p:sp>
      <p:sp>
        <p:nvSpPr>
          <p:cNvPr id="29" name="Text 26"/>
          <p:cNvSpPr/>
          <p:nvPr/>
        </p:nvSpPr>
        <p:spPr>
          <a:xfrm>
            <a:off x="7357110" y="7166372"/>
            <a:ext cx="6479500" cy="340519"/>
          </a:xfrm>
          <a:prstGeom prst="rect">
            <a:avLst/>
          </a:prstGeom>
          <a:noFill/>
          <a:ln/>
        </p:spPr>
        <p:txBody>
          <a:bodyPr wrap="squar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Data flows back through layers: DB → Repository → Service → Controller → Client, with appropriate transformations (DTO mapping, JSON serialization)</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36402" y="506254"/>
            <a:ext cx="4986695" cy="488990"/>
          </a:xfrm>
          <a:prstGeom prst="rect">
            <a:avLst/>
          </a:prstGeom>
          <a:noFill/>
          <a:ln/>
        </p:spPr>
        <p:txBody>
          <a:bodyPr wrap="none" lIns="0" tIns="0" rIns="0" bIns="0" rtlCol="0" anchor="t"/>
          <a:lstStyle/>
          <a:p>
            <a:pPr marL="0" indent="0" algn="l">
              <a:lnSpc>
                <a:spcPts val="3850"/>
              </a:lnSpc>
              <a:buNone/>
            </a:pPr>
            <a:r>
              <a:rPr lang="en-US" sz="3050" dirty="0">
                <a:solidFill>
                  <a:srgbClr val="3B4540"/>
                </a:solidFill>
                <a:latin typeface="Roboto Medium" pitchFamily="34" charset="0"/>
                <a:ea typeface="Roboto Medium" pitchFamily="34" charset="-122"/>
                <a:cs typeface="Roboto Medium" pitchFamily="34" charset="-120"/>
              </a:rPr>
              <a:t>Lab 02: Component Diagram</a:t>
            </a:r>
            <a:endParaRPr lang="en-US" sz="3050" dirty="0"/>
          </a:p>
        </p:txBody>
      </p:sp>
      <p:sp>
        <p:nvSpPr>
          <p:cNvPr id="3" name="Text 1"/>
          <p:cNvSpPr/>
          <p:nvPr/>
        </p:nvSpPr>
        <p:spPr>
          <a:xfrm>
            <a:off x="736402" y="1044535"/>
            <a:ext cx="4289584" cy="244435"/>
          </a:xfrm>
          <a:prstGeom prst="rect">
            <a:avLst/>
          </a:prstGeom>
          <a:noFill/>
          <a:ln/>
        </p:spPr>
        <p:txBody>
          <a:bodyPr wrap="none" lIns="0" tIns="0" rIns="0" bIns="0" rtlCol="0" anchor="t"/>
          <a:lstStyle/>
          <a:p>
            <a:pPr marL="0" indent="0" algn="l">
              <a:lnSpc>
                <a:spcPts val="1900"/>
              </a:lnSpc>
              <a:buNone/>
            </a:pPr>
            <a:r>
              <a:rPr lang="en-US" sz="1500" dirty="0">
                <a:solidFill>
                  <a:srgbClr val="3B4540"/>
                </a:solidFill>
                <a:latin typeface="Roboto Medium" pitchFamily="34" charset="0"/>
                <a:ea typeface="Roboto Medium" pitchFamily="34" charset="-122"/>
                <a:cs typeface="Roboto Medium" pitchFamily="34" charset="-120"/>
              </a:rPr>
              <a:t>UML Component View – Product Catalog Feature</a:t>
            </a:r>
            <a:endParaRPr lang="en-US" sz="1500" dirty="0"/>
          </a:p>
        </p:txBody>
      </p:sp>
      <p:sp>
        <p:nvSpPr>
          <p:cNvPr id="4" name="Text 2"/>
          <p:cNvSpPr/>
          <p:nvPr/>
        </p:nvSpPr>
        <p:spPr>
          <a:xfrm>
            <a:off x="736402" y="1473994"/>
            <a:ext cx="13157597" cy="447675"/>
          </a:xfrm>
          <a:prstGeom prst="rect">
            <a:avLst/>
          </a:prstGeom>
          <a:noFill/>
          <a:ln/>
        </p:spPr>
        <p:txBody>
          <a:bodyPr wrap="square" lIns="0" tIns="0" rIns="0" bIns="0" rtlCol="0" anchor="t"/>
          <a:lstStyle/>
          <a:p>
            <a:pPr marL="0" indent="0" algn="l">
              <a:lnSpc>
                <a:spcPts val="1750"/>
              </a:lnSpc>
              <a:buNone/>
            </a:pPr>
            <a:r>
              <a:rPr lang="en-US" sz="1200" dirty="0">
                <a:solidFill>
                  <a:srgbClr val="405449"/>
                </a:solidFill>
                <a:latin typeface="Roboto" pitchFamily="34" charset="0"/>
                <a:ea typeface="Roboto" pitchFamily="34" charset="-122"/>
                <a:cs typeface="Roboto" pitchFamily="34" charset="-120"/>
              </a:rPr>
              <a:t>The component diagram illustrates the static structure of our layered architecture, focusing on the Product Catalog feature. It shows the dependencies between components across different layers and the interfaces they expose.</a:t>
            </a:r>
            <a:endParaRPr lang="en-US" sz="1200" dirty="0"/>
          </a:p>
        </p:txBody>
      </p:sp>
      <p:pic>
        <p:nvPicPr>
          <p:cNvPr id="5" name="Image 0" descr="preencoded.png"/>
          <p:cNvPicPr>
            <a:picLocks noChangeAspect="1"/>
          </p:cNvPicPr>
          <p:nvPr/>
        </p:nvPicPr>
        <p:blipFill>
          <a:blip r:embed="rId3"/>
          <a:stretch>
            <a:fillRect/>
          </a:stretch>
        </p:blipFill>
        <p:spPr>
          <a:xfrm>
            <a:off x="736402" y="2199323"/>
            <a:ext cx="5429726" cy="5429726"/>
          </a:xfrm>
          <a:prstGeom prst="rect">
            <a:avLst/>
          </a:prstGeom>
        </p:spPr>
      </p:pic>
      <p:sp>
        <p:nvSpPr>
          <p:cNvPr id="6" name="Text 3"/>
          <p:cNvSpPr/>
          <p:nvPr/>
        </p:nvSpPr>
        <p:spPr>
          <a:xfrm>
            <a:off x="7513677" y="2183844"/>
            <a:ext cx="2253020" cy="244435"/>
          </a:xfrm>
          <a:prstGeom prst="rect">
            <a:avLst/>
          </a:prstGeom>
          <a:noFill/>
          <a:ln/>
        </p:spPr>
        <p:txBody>
          <a:bodyPr wrap="none" lIns="0" tIns="0" rIns="0" bIns="0" rtlCol="0" anchor="t"/>
          <a:lstStyle/>
          <a:p>
            <a:pPr marL="0" indent="0" algn="l">
              <a:lnSpc>
                <a:spcPts val="1900"/>
              </a:lnSpc>
              <a:buNone/>
            </a:pPr>
            <a:r>
              <a:rPr lang="en-US" sz="1500" dirty="0">
                <a:solidFill>
                  <a:srgbClr val="3B4540"/>
                </a:solidFill>
                <a:latin typeface="Roboto Medium" pitchFamily="34" charset="0"/>
                <a:ea typeface="Roboto Medium" pitchFamily="34" charset="-122"/>
                <a:cs typeface="Roboto Medium" pitchFamily="34" charset="-120"/>
              </a:rPr>
              <a:t>Component Relationships</a:t>
            </a:r>
            <a:endParaRPr lang="en-US" sz="1500" dirty="0"/>
          </a:p>
        </p:txBody>
      </p:sp>
      <p:sp>
        <p:nvSpPr>
          <p:cNvPr id="7" name="Shape 4"/>
          <p:cNvSpPr/>
          <p:nvPr/>
        </p:nvSpPr>
        <p:spPr>
          <a:xfrm>
            <a:off x="7513677" y="2567107"/>
            <a:ext cx="6387941" cy="950238"/>
          </a:xfrm>
          <a:prstGeom prst="roundRect">
            <a:avLst>
              <a:gd name="adj" fmla="val 11547"/>
            </a:avLst>
          </a:prstGeom>
          <a:solidFill>
            <a:srgbClr val="FAFFFA"/>
          </a:solidFill>
          <a:ln w="22860">
            <a:solidFill>
              <a:srgbClr val="CED9CE"/>
            </a:solidFill>
            <a:prstDash val="solid"/>
          </a:ln>
        </p:spPr>
      </p:sp>
      <p:sp>
        <p:nvSpPr>
          <p:cNvPr id="8" name="Shape 5"/>
          <p:cNvSpPr/>
          <p:nvPr/>
        </p:nvSpPr>
        <p:spPr>
          <a:xfrm>
            <a:off x="7490817" y="2567107"/>
            <a:ext cx="91440" cy="950238"/>
          </a:xfrm>
          <a:prstGeom prst="roundRect">
            <a:avLst>
              <a:gd name="adj" fmla="val 25674"/>
            </a:avLst>
          </a:prstGeom>
          <a:solidFill>
            <a:srgbClr val="438951"/>
          </a:solidFill>
          <a:ln/>
        </p:spPr>
      </p:sp>
      <p:sp>
        <p:nvSpPr>
          <p:cNvPr id="9" name="Text 6"/>
          <p:cNvSpPr/>
          <p:nvPr/>
        </p:nvSpPr>
        <p:spPr>
          <a:xfrm>
            <a:off x="7761565" y="2746415"/>
            <a:ext cx="1956316" cy="244435"/>
          </a:xfrm>
          <a:prstGeom prst="rect">
            <a:avLst/>
          </a:prstGeom>
          <a:noFill/>
          <a:ln/>
        </p:spPr>
        <p:txBody>
          <a:bodyPr wrap="none" lIns="0" tIns="0" rIns="0" bIns="0" rtlCol="0" anchor="t"/>
          <a:lstStyle/>
          <a:p>
            <a:pPr marL="0" indent="0" algn="l">
              <a:lnSpc>
                <a:spcPts val="1900"/>
              </a:lnSpc>
              <a:buNone/>
            </a:pPr>
            <a:r>
              <a:rPr lang="en-US" sz="1500" dirty="0">
                <a:solidFill>
                  <a:srgbClr val="405449"/>
                </a:solidFill>
                <a:latin typeface="Roboto Medium" pitchFamily="34" charset="0"/>
                <a:ea typeface="Roboto Medium" pitchFamily="34" charset="-122"/>
                <a:cs typeface="Roboto Medium" pitchFamily="34" charset="-120"/>
              </a:rPr>
              <a:t>Presentation Layer</a:t>
            </a:r>
            <a:endParaRPr lang="en-US" sz="1500" dirty="0"/>
          </a:p>
        </p:txBody>
      </p:sp>
      <p:sp>
        <p:nvSpPr>
          <p:cNvPr id="10" name="Text 7"/>
          <p:cNvSpPr/>
          <p:nvPr/>
        </p:nvSpPr>
        <p:spPr>
          <a:xfrm>
            <a:off x="7761565" y="3114199"/>
            <a:ext cx="5960745" cy="223838"/>
          </a:xfrm>
          <a:prstGeom prst="rect">
            <a:avLst/>
          </a:prstGeom>
          <a:noFill/>
          <a:ln/>
        </p:spPr>
        <p:txBody>
          <a:bodyPr wrap="none" lIns="0" tIns="0" rIns="0" bIns="0" rtlCol="0" anchor="t"/>
          <a:lstStyle/>
          <a:p>
            <a:pPr marL="0" indent="0" algn="l">
              <a:lnSpc>
                <a:spcPts val="1750"/>
              </a:lnSpc>
              <a:buNone/>
            </a:pPr>
            <a:r>
              <a:rPr lang="en-US" sz="1200" b="1" dirty="0">
                <a:solidFill>
                  <a:srgbClr val="405449"/>
                </a:solidFill>
                <a:latin typeface="Roboto" pitchFamily="34" charset="0"/>
                <a:ea typeface="Roboto" pitchFamily="34" charset="-122"/>
                <a:cs typeface="Roboto" pitchFamily="34" charset="-120"/>
              </a:rPr>
              <a:t>ProductController</a:t>
            </a:r>
            <a:r>
              <a:rPr lang="en-US" sz="1200" dirty="0">
                <a:solidFill>
                  <a:srgbClr val="405449"/>
                </a:solidFill>
                <a:latin typeface="Roboto" pitchFamily="34" charset="0"/>
                <a:ea typeface="Roboto" pitchFamily="34" charset="-122"/>
                <a:cs typeface="Roboto" pitchFamily="34" charset="-120"/>
              </a:rPr>
              <a:t> handles HTTP requests and delegates to business layer</a:t>
            </a:r>
            <a:endParaRPr lang="en-US" sz="1200" dirty="0"/>
          </a:p>
        </p:txBody>
      </p:sp>
      <p:sp>
        <p:nvSpPr>
          <p:cNvPr id="11" name="Shape 8"/>
          <p:cNvSpPr/>
          <p:nvPr/>
        </p:nvSpPr>
        <p:spPr>
          <a:xfrm>
            <a:off x="7513677" y="3640693"/>
            <a:ext cx="6387941" cy="950238"/>
          </a:xfrm>
          <a:prstGeom prst="roundRect">
            <a:avLst>
              <a:gd name="adj" fmla="val 11547"/>
            </a:avLst>
          </a:prstGeom>
          <a:solidFill>
            <a:srgbClr val="FAFFFA"/>
          </a:solidFill>
          <a:ln w="22860">
            <a:solidFill>
              <a:srgbClr val="CED9CE"/>
            </a:solidFill>
            <a:prstDash val="solid"/>
          </a:ln>
        </p:spPr>
      </p:sp>
      <p:sp>
        <p:nvSpPr>
          <p:cNvPr id="12" name="Shape 9"/>
          <p:cNvSpPr/>
          <p:nvPr/>
        </p:nvSpPr>
        <p:spPr>
          <a:xfrm>
            <a:off x="7490817" y="3640693"/>
            <a:ext cx="91440" cy="950238"/>
          </a:xfrm>
          <a:prstGeom prst="roundRect">
            <a:avLst>
              <a:gd name="adj" fmla="val 25674"/>
            </a:avLst>
          </a:prstGeom>
          <a:solidFill>
            <a:srgbClr val="438951"/>
          </a:solidFill>
          <a:ln/>
        </p:spPr>
      </p:sp>
      <p:sp>
        <p:nvSpPr>
          <p:cNvPr id="13" name="Text 10"/>
          <p:cNvSpPr/>
          <p:nvPr/>
        </p:nvSpPr>
        <p:spPr>
          <a:xfrm>
            <a:off x="7761565" y="3820001"/>
            <a:ext cx="1956316" cy="244435"/>
          </a:xfrm>
          <a:prstGeom prst="rect">
            <a:avLst/>
          </a:prstGeom>
          <a:noFill/>
          <a:ln/>
        </p:spPr>
        <p:txBody>
          <a:bodyPr wrap="none" lIns="0" tIns="0" rIns="0" bIns="0" rtlCol="0" anchor="t"/>
          <a:lstStyle/>
          <a:p>
            <a:pPr marL="0" indent="0" algn="l">
              <a:lnSpc>
                <a:spcPts val="1900"/>
              </a:lnSpc>
              <a:buNone/>
            </a:pPr>
            <a:r>
              <a:rPr lang="en-US" sz="1500" dirty="0">
                <a:solidFill>
                  <a:srgbClr val="405449"/>
                </a:solidFill>
                <a:latin typeface="Roboto Medium" pitchFamily="34" charset="0"/>
                <a:ea typeface="Roboto Medium" pitchFamily="34" charset="-122"/>
                <a:cs typeface="Roboto Medium" pitchFamily="34" charset="-120"/>
              </a:rPr>
              <a:t>Business Logic Layer</a:t>
            </a:r>
            <a:endParaRPr lang="en-US" sz="1500" dirty="0"/>
          </a:p>
        </p:txBody>
      </p:sp>
      <p:sp>
        <p:nvSpPr>
          <p:cNvPr id="14" name="Text 11"/>
          <p:cNvSpPr/>
          <p:nvPr/>
        </p:nvSpPr>
        <p:spPr>
          <a:xfrm>
            <a:off x="7761565" y="4187785"/>
            <a:ext cx="5960745" cy="223838"/>
          </a:xfrm>
          <a:prstGeom prst="rect">
            <a:avLst/>
          </a:prstGeom>
          <a:noFill/>
          <a:ln/>
        </p:spPr>
        <p:txBody>
          <a:bodyPr wrap="none" lIns="0" tIns="0" rIns="0" bIns="0" rtlCol="0" anchor="t"/>
          <a:lstStyle/>
          <a:p>
            <a:pPr marL="0" indent="0" algn="l">
              <a:lnSpc>
                <a:spcPts val="1750"/>
              </a:lnSpc>
              <a:buNone/>
            </a:pPr>
            <a:r>
              <a:rPr lang="en-US" sz="1200" b="1" dirty="0">
                <a:solidFill>
                  <a:srgbClr val="405449"/>
                </a:solidFill>
                <a:latin typeface="Roboto" pitchFamily="34" charset="0"/>
                <a:ea typeface="Roboto" pitchFamily="34" charset="-122"/>
                <a:cs typeface="Roboto" pitchFamily="34" charset="-120"/>
              </a:rPr>
              <a:t>ProductService</a:t>
            </a:r>
            <a:r>
              <a:rPr lang="en-US" sz="1200" dirty="0">
                <a:solidFill>
                  <a:srgbClr val="405449"/>
                </a:solidFill>
                <a:latin typeface="Roboto" pitchFamily="34" charset="0"/>
                <a:ea typeface="Roboto" pitchFamily="34" charset="-122"/>
                <a:cs typeface="Roboto" pitchFamily="34" charset="-120"/>
              </a:rPr>
              <a:t> implements </a:t>
            </a:r>
            <a:r>
              <a:rPr lang="en-US" sz="1200" i="1" dirty="0">
                <a:solidFill>
                  <a:srgbClr val="405449"/>
                </a:solidFill>
                <a:latin typeface="Roboto" pitchFamily="34" charset="0"/>
                <a:ea typeface="Roboto" pitchFamily="34" charset="-122"/>
                <a:cs typeface="Roboto" pitchFamily="34" charset="-120"/>
              </a:rPr>
              <a:t>IProductService</a:t>
            </a:r>
            <a:r>
              <a:rPr lang="en-US" sz="1200" dirty="0">
                <a:solidFill>
                  <a:srgbClr val="405449"/>
                </a:solidFill>
                <a:latin typeface="Roboto" pitchFamily="34" charset="0"/>
                <a:ea typeface="Roboto" pitchFamily="34" charset="-122"/>
                <a:cs typeface="Roboto" pitchFamily="34" charset="-120"/>
              </a:rPr>
              <a:t> interface, encapsulates business rules</a:t>
            </a:r>
            <a:endParaRPr lang="en-US" sz="1200" dirty="0"/>
          </a:p>
        </p:txBody>
      </p:sp>
      <p:sp>
        <p:nvSpPr>
          <p:cNvPr id="15" name="Shape 12"/>
          <p:cNvSpPr/>
          <p:nvPr/>
        </p:nvSpPr>
        <p:spPr>
          <a:xfrm>
            <a:off x="7513677" y="4714280"/>
            <a:ext cx="6387941" cy="950238"/>
          </a:xfrm>
          <a:prstGeom prst="roundRect">
            <a:avLst>
              <a:gd name="adj" fmla="val 11547"/>
            </a:avLst>
          </a:prstGeom>
          <a:solidFill>
            <a:srgbClr val="FAFFFA"/>
          </a:solidFill>
          <a:ln w="22860">
            <a:solidFill>
              <a:srgbClr val="CED9CE"/>
            </a:solidFill>
            <a:prstDash val="solid"/>
          </a:ln>
        </p:spPr>
      </p:sp>
      <p:sp>
        <p:nvSpPr>
          <p:cNvPr id="16" name="Shape 13"/>
          <p:cNvSpPr/>
          <p:nvPr/>
        </p:nvSpPr>
        <p:spPr>
          <a:xfrm>
            <a:off x="7490817" y="4714280"/>
            <a:ext cx="91440" cy="950238"/>
          </a:xfrm>
          <a:prstGeom prst="roundRect">
            <a:avLst>
              <a:gd name="adj" fmla="val 25674"/>
            </a:avLst>
          </a:prstGeom>
          <a:solidFill>
            <a:srgbClr val="438951"/>
          </a:solidFill>
          <a:ln/>
        </p:spPr>
      </p:sp>
      <p:sp>
        <p:nvSpPr>
          <p:cNvPr id="17" name="Text 14"/>
          <p:cNvSpPr/>
          <p:nvPr/>
        </p:nvSpPr>
        <p:spPr>
          <a:xfrm>
            <a:off x="7761565" y="4893588"/>
            <a:ext cx="1956316" cy="244435"/>
          </a:xfrm>
          <a:prstGeom prst="rect">
            <a:avLst/>
          </a:prstGeom>
          <a:noFill/>
          <a:ln/>
        </p:spPr>
        <p:txBody>
          <a:bodyPr wrap="none" lIns="0" tIns="0" rIns="0" bIns="0" rtlCol="0" anchor="t"/>
          <a:lstStyle/>
          <a:p>
            <a:pPr marL="0" indent="0" algn="l">
              <a:lnSpc>
                <a:spcPts val="1900"/>
              </a:lnSpc>
              <a:buNone/>
            </a:pPr>
            <a:r>
              <a:rPr lang="en-US" sz="1500" dirty="0">
                <a:solidFill>
                  <a:srgbClr val="405449"/>
                </a:solidFill>
                <a:latin typeface="Roboto Medium" pitchFamily="34" charset="0"/>
                <a:ea typeface="Roboto Medium" pitchFamily="34" charset="-122"/>
                <a:cs typeface="Roboto Medium" pitchFamily="34" charset="-120"/>
              </a:rPr>
              <a:t>Persistence Layer</a:t>
            </a:r>
            <a:endParaRPr lang="en-US" sz="1500" dirty="0"/>
          </a:p>
        </p:txBody>
      </p:sp>
      <p:sp>
        <p:nvSpPr>
          <p:cNvPr id="18" name="Text 15"/>
          <p:cNvSpPr/>
          <p:nvPr/>
        </p:nvSpPr>
        <p:spPr>
          <a:xfrm>
            <a:off x="7761565" y="5261372"/>
            <a:ext cx="5960745" cy="223838"/>
          </a:xfrm>
          <a:prstGeom prst="rect">
            <a:avLst/>
          </a:prstGeom>
          <a:noFill/>
          <a:ln/>
        </p:spPr>
        <p:txBody>
          <a:bodyPr wrap="none" lIns="0" tIns="0" rIns="0" bIns="0" rtlCol="0" anchor="t"/>
          <a:lstStyle/>
          <a:p>
            <a:pPr marL="0" indent="0" algn="l">
              <a:lnSpc>
                <a:spcPts val="1750"/>
              </a:lnSpc>
              <a:buNone/>
            </a:pPr>
            <a:r>
              <a:rPr lang="en-US" sz="1200" b="1" dirty="0">
                <a:solidFill>
                  <a:srgbClr val="405449"/>
                </a:solidFill>
                <a:latin typeface="Roboto" pitchFamily="34" charset="0"/>
                <a:ea typeface="Roboto" pitchFamily="34" charset="-122"/>
                <a:cs typeface="Roboto" pitchFamily="34" charset="-120"/>
              </a:rPr>
              <a:t>ProductRepository</a:t>
            </a:r>
            <a:r>
              <a:rPr lang="en-US" sz="1200" dirty="0">
                <a:solidFill>
                  <a:srgbClr val="405449"/>
                </a:solidFill>
                <a:latin typeface="Roboto" pitchFamily="34" charset="0"/>
                <a:ea typeface="Roboto" pitchFamily="34" charset="-122"/>
                <a:cs typeface="Roboto" pitchFamily="34" charset="-120"/>
              </a:rPr>
              <a:t> implements </a:t>
            </a:r>
            <a:r>
              <a:rPr lang="en-US" sz="1200" i="1" dirty="0">
                <a:solidFill>
                  <a:srgbClr val="405449"/>
                </a:solidFill>
                <a:latin typeface="Roboto" pitchFamily="34" charset="0"/>
                <a:ea typeface="Roboto" pitchFamily="34" charset="-122"/>
                <a:cs typeface="Roboto" pitchFamily="34" charset="-120"/>
              </a:rPr>
              <a:t>IProductRepository</a:t>
            </a:r>
            <a:r>
              <a:rPr lang="en-US" sz="1200" dirty="0">
                <a:solidFill>
                  <a:srgbClr val="405449"/>
                </a:solidFill>
                <a:latin typeface="Roboto" pitchFamily="34" charset="0"/>
                <a:ea typeface="Roboto" pitchFamily="34" charset="-122"/>
                <a:cs typeface="Roboto" pitchFamily="34" charset="-120"/>
              </a:rPr>
              <a:t> interface, handles data access</a:t>
            </a:r>
            <a:endParaRPr lang="en-US" sz="1200" dirty="0"/>
          </a:p>
        </p:txBody>
      </p:sp>
      <p:sp>
        <p:nvSpPr>
          <p:cNvPr id="19" name="Text 16"/>
          <p:cNvSpPr/>
          <p:nvPr/>
        </p:nvSpPr>
        <p:spPr>
          <a:xfrm>
            <a:off x="7513677" y="5803344"/>
            <a:ext cx="6387941" cy="671512"/>
          </a:xfrm>
          <a:prstGeom prst="rect">
            <a:avLst/>
          </a:prstGeom>
          <a:noFill/>
          <a:ln/>
        </p:spPr>
        <p:txBody>
          <a:bodyPr wrap="square" lIns="0" tIns="0" rIns="0" bIns="0" rtlCol="0" anchor="t"/>
          <a:lstStyle/>
          <a:p>
            <a:pPr marL="0" indent="0" algn="l">
              <a:lnSpc>
                <a:spcPts val="1750"/>
              </a:lnSpc>
              <a:buNone/>
            </a:pPr>
            <a:r>
              <a:rPr lang="en-US" sz="1200" dirty="0">
                <a:solidFill>
                  <a:srgbClr val="405449"/>
                </a:solidFill>
                <a:latin typeface="Roboto" pitchFamily="34" charset="0"/>
                <a:ea typeface="Roboto" pitchFamily="34" charset="-122"/>
                <a:cs typeface="Roboto" pitchFamily="34" charset="-120"/>
              </a:rPr>
              <a:t>The use of interfaces (</a:t>
            </a:r>
            <a:r>
              <a:rPr lang="en-US" sz="1200" i="1" dirty="0">
                <a:solidFill>
                  <a:srgbClr val="405449"/>
                </a:solidFill>
                <a:latin typeface="Roboto" pitchFamily="34" charset="0"/>
                <a:ea typeface="Roboto" pitchFamily="34" charset="-122"/>
                <a:cs typeface="Roboto" pitchFamily="34" charset="-120"/>
              </a:rPr>
              <a:t>IProductService</a:t>
            </a:r>
            <a:r>
              <a:rPr lang="en-US" sz="1200" dirty="0">
                <a:solidFill>
                  <a:srgbClr val="405449"/>
                </a:solidFill>
                <a:latin typeface="Roboto" pitchFamily="34" charset="0"/>
                <a:ea typeface="Roboto" pitchFamily="34" charset="-122"/>
                <a:cs typeface="Roboto" pitchFamily="34" charset="-120"/>
              </a:rPr>
              <a:t>, </a:t>
            </a:r>
            <a:r>
              <a:rPr lang="en-US" sz="1200" i="1" dirty="0">
                <a:solidFill>
                  <a:srgbClr val="405449"/>
                </a:solidFill>
                <a:latin typeface="Roboto" pitchFamily="34" charset="0"/>
                <a:ea typeface="Roboto" pitchFamily="34" charset="-122"/>
                <a:cs typeface="Roboto" pitchFamily="34" charset="-120"/>
              </a:rPr>
              <a:t>IProductRepository</a:t>
            </a:r>
            <a:r>
              <a:rPr lang="en-US" sz="1200" dirty="0">
                <a:solidFill>
                  <a:srgbClr val="405449"/>
                </a:solidFill>
                <a:latin typeface="Roboto" pitchFamily="34" charset="0"/>
                <a:ea typeface="Roboto" pitchFamily="34" charset="-122"/>
                <a:cs typeface="Roboto" pitchFamily="34" charset="-120"/>
              </a:rPr>
              <a:t>) enables dependency inversion, facilitating unit testing through mock implementations and supporting future architectural evolution.</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702231"/>
            <a:ext cx="9170075" cy="527090"/>
          </a:xfrm>
          <a:prstGeom prst="rect">
            <a:avLst/>
          </a:prstGeom>
          <a:noFill/>
          <a:ln/>
        </p:spPr>
        <p:txBody>
          <a:bodyPr wrap="none" lIns="0" tIns="0" rIns="0" bIns="0" rtlCol="0" anchor="t"/>
          <a:lstStyle/>
          <a:p>
            <a:pPr marL="0" indent="0" algn="l">
              <a:lnSpc>
                <a:spcPts val="4150"/>
              </a:lnSpc>
              <a:buNone/>
            </a:pPr>
            <a:r>
              <a:rPr lang="en-US" sz="3300" dirty="0">
                <a:solidFill>
                  <a:srgbClr val="3B4540"/>
                </a:solidFill>
                <a:latin typeface="Roboto Medium" pitchFamily="34" charset="0"/>
                <a:ea typeface="Roboto Medium" pitchFamily="34" charset="-122"/>
                <a:cs typeface="Roboto Medium" pitchFamily="34" charset="-120"/>
              </a:rPr>
              <a:t>Lab 02: Layered Architecture Trade-offs Analysis</a:t>
            </a:r>
            <a:endParaRPr lang="en-US" sz="3300" dirty="0"/>
          </a:p>
        </p:txBody>
      </p:sp>
      <p:sp>
        <p:nvSpPr>
          <p:cNvPr id="3" name="Text 1"/>
          <p:cNvSpPr/>
          <p:nvPr/>
        </p:nvSpPr>
        <p:spPr>
          <a:xfrm>
            <a:off x="793790" y="1516023"/>
            <a:ext cx="13042821"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Every architectural pattern involves trade-offs between competing quality attributes. Our analysis reveals that while layered monolithic architecture provides simplicity and rapid development, it fundamentally struggles with scalability demands—a critical ASR for e-commerce systems.</a:t>
            </a:r>
            <a:endParaRPr lang="en-US" sz="1300" dirty="0"/>
          </a:p>
        </p:txBody>
      </p:sp>
      <p:sp>
        <p:nvSpPr>
          <p:cNvPr id="4" name="Shape 2"/>
          <p:cNvSpPr/>
          <p:nvPr/>
        </p:nvSpPr>
        <p:spPr>
          <a:xfrm>
            <a:off x="793790" y="2176582"/>
            <a:ext cx="13042821" cy="3634978"/>
          </a:xfrm>
          <a:prstGeom prst="roundRect">
            <a:avLst>
              <a:gd name="adj" fmla="val 696"/>
            </a:avLst>
          </a:prstGeom>
          <a:noFill/>
          <a:ln w="7620">
            <a:solidFill>
              <a:srgbClr val="000000">
                <a:alpha val="8000"/>
              </a:srgbClr>
            </a:solidFill>
            <a:prstDash val="solid"/>
          </a:ln>
        </p:spPr>
      </p:sp>
      <p:sp>
        <p:nvSpPr>
          <p:cNvPr id="5" name="Shape 3"/>
          <p:cNvSpPr/>
          <p:nvPr/>
        </p:nvSpPr>
        <p:spPr>
          <a:xfrm>
            <a:off x="801410" y="2184202"/>
            <a:ext cx="13027581" cy="436840"/>
          </a:xfrm>
          <a:prstGeom prst="rect">
            <a:avLst/>
          </a:prstGeom>
          <a:solidFill>
            <a:srgbClr val="FFFFFF">
              <a:alpha val="4000"/>
            </a:srgbClr>
          </a:solidFill>
          <a:ln/>
        </p:spPr>
      </p:sp>
      <p:sp>
        <p:nvSpPr>
          <p:cNvPr id="6" name="Text 4"/>
          <p:cNvSpPr/>
          <p:nvPr/>
        </p:nvSpPr>
        <p:spPr>
          <a:xfrm>
            <a:off x="970121" y="2277785"/>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Aspect</a:t>
            </a:r>
            <a:endParaRPr lang="en-US" sz="1300" dirty="0"/>
          </a:p>
        </p:txBody>
      </p:sp>
      <p:sp>
        <p:nvSpPr>
          <p:cNvPr id="7" name="Text 5"/>
          <p:cNvSpPr/>
          <p:nvPr/>
        </p:nvSpPr>
        <p:spPr>
          <a:xfrm>
            <a:off x="3579376" y="2277785"/>
            <a:ext cx="4866203"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Advantages</a:t>
            </a:r>
            <a:endParaRPr lang="en-US" sz="1300" dirty="0"/>
          </a:p>
        </p:txBody>
      </p:sp>
      <p:sp>
        <p:nvSpPr>
          <p:cNvPr id="8" name="Text 6"/>
          <p:cNvSpPr/>
          <p:nvPr/>
        </p:nvSpPr>
        <p:spPr>
          <a:xfrm>
            <a:off x="8790384" y="2277785"/>
            <a:ext cx="4870013"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Disadvantages</a:t>
            </a:r>
            <a:endParaRPr lang="en-US" sz="1300" dirty="0"/>
          </a:p>
        </p:txBody>
      </p:sp>
      <p:sp>
        <p:nvSpPr>
          <p:cNvPr id="9" name="Shape 7"/>
          <p:cNvSpPr/>
          <p:nvPr/>
        </p:nvSpPr>
        <p:spPr>
          <a:xfrm>
            <a:off x="801410" y="2621042"/>
            <a:ext cx="13027581" cy="686514"/>
          </a:xfrm>
          <a:prstGeom prst="rect">
            <a:avLst/>
          </a:prstGeom>
          <a:solidFill>
            <a:srgbClr val="000000">
              <a:alpha val="4000"/>
            </a:srgbClr>
          </a:solidFill>
          <a:ln/>
        </p:spPr>
      </p:sp>
      <p:sp>
        <p:nvSpPr>
          <p:cNvPr id="10" name="Text 8"/>
          <p:cNvSpPr/>
          <p:nvPr/>
        </p:nvSpPr>
        <p:spPr>
          <a:xfrm>
            <a:off x="970121" y="2714625"/>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Simplicity</a:t>
            </a:r>
            <a:endParaRPr lang="en-US" sz="1300" dirty="0"/>
          </a:p>
        </p:txBody>
      </p:sp>
      <p:sp>
        <p:nvSpPr>
          <p:cNvPr id="11" name="Text 9"/>
          <p:cNvSpPr/>
          <p:nvPr/>
        </p:nvSpPr>
        <p:spPr>
          <a:xfrm>
            <a:off x="3579376" y="2714625"/>
            <a:ext cx="4866203"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Easy to understand and implement; enables rapid development for small teams</a:t>
            </a:r>
            <a:endParaRPr lang="en-US" sz="1300" dirty="0"/>
          </a:p>
        </p:txBody>
      </p:sp>
      <p:sp>
        <p:nvSpPr>
          <p:cNvPr id="12" name="Text 10"/>
          <p:cNvSpPr/>
          <p:nvPr/>
        </p:nvSpPr>
        <p:spPr>
          <a:xfrm>
            <a:off x="8790384" y="2714625"/>
            <a:ext cx="487001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t>
            </a:r>
            <a:endParaRPr lang="en-US" sz="1300" dirty="0"/>
          </a:p>
        </p:txBody>
      </p:sp>
      <p:sp>
        <p:nvSpPr>
          <p:cNvPr id="13" name="Shape 11"/>
          <p:cNvSpPr/>
          <p:nvPr/>
        </p:nvSpPr>
        <p:spPr>
          <a:xfrm>
            <a:off x="801410" y="3307556"/>
            <a:ext cx="13027581" cy="686514"/>
          </a:xfrm>
          <a:prstGeom prst="rect">
            <a:avLst/>
          </a:prstGeom>
          <a:solidFill>
            <a:srgbClr val="FFFFFF">
              <a:alpha val="4000"/>
            </a:srgbClr>
          </a:solidFill>
          <a:ln/>
        </p:spPr>
      </p:sp>
      <p:sp>
        <p:nvSpPr>
          <p:cNvPr id="14" name="Text 12"/>
          <p:cNvSpPr/>
          <p:nvPr/>
        </p:nvSpPr>
        <p:spPr>
          <a:xfrm>
            <a:off x="970121" y="3401139"/>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Scalability</a:t>
            </a:r>
            <a:endParaRPr lang="en-US" sz="1300" dirty="0"/>
          </a:p>
        </p:txBody>
      </p:sp>
      <p:sp>
        <p:nvSpPr>
          <p:cNvPr id="15" name="Text 13"/>
          <p:cNvSpPr/>
          <p:nvPr/>
        </p:nvSpPr>
        <p:spPr>
          <a:xfrm>
            <a:off x="3579376" y="3401139"/>
            <a:ext cx="486620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t>
            </a:r>
            <a:endParaRPr lang="en-US" sz="1300" dirty="0"/>
          </a:p>
        </p:txBody>
      </p:sp>
      <p:sp>
        <p:nvSpPr>
          <p:cNvPr id="16" name="Text 14"/>
          <p:cNvSpPr/>
          <p:nvPr/>
        </p:nvSpPr>
        <p:spPr>
          <a:xfrm>
            <a:off x="8790384" y="3401139"/>
            <a:ext cx="4870013"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Must scale entire monolith even if only one module experiences high load</a:t>
            </a:r>
            <a:endParaRPr lang="en-US" sz="1300" dirty="0"/>
          </a:p>
        </p:txBody>
      </p:sp>
      <p:sp>
        <p:nvSpPr>
          <p:cNvPr id="17" name="Shape 15"/>
          <p:cNvSpPr/>
          <p:nvPr/>
        </p:nvSpPr>
        <p:spPr>
          <a:xfrm>
            <a:off x="801410" y="3994071"/>
            <a:ext cx="13027581" cy="436840"/>
          </a:xfrm>
          <a:prstGeom prst="rect">
            <a:avLst/>
          </a:prstGeom>
          <a:solidFill>
            <a:srgbClr val="000000">
              <a:alpha val="4000"/>
            </a:srgbClr>
          </a:solidFill>
          <a:ln/>
        </p:spPr>
      </p:sp>
      <p:sp>
        <p:nvSpPr>
          <p:cNvPr id="18" name="Text 16"/>
          <p:cNvSpPr/>
          <p:nvPr/>
        </p:nvSpPr>
        <p:spPr>
          <a:xfrm>
            <a:off x="970121" y="4087654"/>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Testability</a:t>
            </a:r>
            <a:endParaRPr lang="en-US" sz="1300" dirty="0"/>
          </a:p>
        </p:txBody>
      </p:sp>
      <p:sp>
        <p:nvSpPr>
          <p:cNvPr id="19" name="Text 17"/>
          <p:cNvSpPr/>
          <p:nvPr/>
        </p:nvSpPr>
        <p:spPr>
          <a:xfrm>
            <a:off x="3579376" y="4087654"/>
            <a:ext cx="486620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Each layer can be tested in isolation by mocking the layer below</a:t>
            </a:r>
            <a:endParaRPr lang="en-US" sz="1300" dirty="0"/>
          </a:p>
        </p:txBody>
      </p:sp>
      <p:sp>
        <p:nvSpPr>
          <p:cNvPr id="20" name="Text 18"/>
          <p:cNvSpPr/>
          <p:nvPr/>
        </p:nvSpPr>
        <p:spPr>
          <a:xfrm>
            <a:off x="8790384" y="4087654"/>
            <a:ext cx="487001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t>
            </a:r>
            <a:endParaRPr lang="en-US" sz="1300" dirty="0"/>
          </a:p>
        </p:txBody>
      </p:sp>
      <p:sp>
        <p:nvSpPr>
          <p:cNvPr id="21" name="Shape 19"/>
          <p:cNvSpPr/>
          <p:nvPr/>
        </p:nvSpPr>
        <p:spPr>
          <a:xfrm>
            <a:off x="801410" y="4430911"/>
            <a:ext cx="13027581" cy="686514"/>
          </a:xfrm>
          <a:prstGeom prst="rect">
            <a:avLst/>
          </a:prstGeom>
          <a:solidFill>
            <a:srgbClr val="FFFFFF">
              <a:alpha val="4000"/>
            </a:srgbClr>
          </a:solidFill>
          <a:ln/>
        </p:spPr>
      </p:sp>
      <p:sp>
        <p:nvSpPr>
          <p:cNvPr id="22" name="Text 20"/>
          <p:cNvSpPr/>
          <p:nvPr/>
        </p:nvSpPr>
        <p:spPr>
          <a:xfrm>
            <a:off x="970121" y="4524494"/>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Deployment</a:t>
            </a:r>
            <a:endParaRPr lang="en-US" sz="1300" dirty="0"/>
          </a:p>
        </p:txBody>
      </p:sp>
      <p:sp>
        <p:nvSpPr>
          <p:cNvPr id="23" name="Text 21"/>
          <p:cNvSpPr/>
          <p:nvPr/>
        </p:nvSpPr>
        <p:spPr>
          <a:xfrm>
            <a:off x="3579376" y="4524494"/>
            <a:ext cx="486620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t>
            </a:r>
            <a:endParaRPr lang="en-US" sz="1300" dirty="0"/>
          </a:p>
        </p:txBody>
      </p:sp>
      <p:sp>
        <p:nvSpPr>
          <p:cNvPr id="24" name="Text 22"/>
          <p:cNvSpPr/>
          <p:nvPr/>
        </p:nvSpPr>
        <p:spPr>
          <a:xfrm>
            <a:off x="8790384" y="4524494"/>
            <a:ext cx="4870013"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Any change requires redeploying the entire application, increasing risk</a:t>
            </a:r>
            <a:endParaRPr lang="en-US" sz="1300" dirty="0"/>
          </a:p>
        </p:txBody>
      </p:sp>
      <p:sp>
        <p:nvSpPr>
          <p:cNvPr id="25" name="Shape 23"/>
          <p:cNvSpPr/>
          <p:nvPr/>
        </p:nvSpPr>
        <p:spPr>
          <a:xfrm>
            <a:off x="801410" y="5117425"/>
            <a:ext cx="13027581" cy="686514"/>
          </a:xfrm>
          <a:prstGeom prst="rect">
            <a:avLst/>
          </a:prstGeom>
          <a:solidFill>
            <a:srgbClr val="000000">
              <a:alpha val="4000"/>
            </a:srgbClr>
          </a:solidFill>
          <a:ln/>
        </p:spPr>
      </p:sp>
      <p:sp>
        <p:nvSpPr>
          <p:cNvPr id="26" name="Text 24"/>
          <p:cNvSpPr/>
          <p:nvPr/>
        </p:nvSpPr>
        <p:spPr>
          <a:xfrm>
            <a:off x="970121" y="5211008"/>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Maintainability</a:t>
            </a:r>
            <a:endParaRPr lang="en-US" sz="1300" dirty="0"/>
          </a:p>
        </p:txBody>
      </p:sp>
      <p:sp>
        <p:nvSpPr>
          <p:cNvPr id="27" name="Text 25"/>
          <p:cNvSpPr/>
          <p:nvPr/>
        </p:nvSpPr>
        <p:spPr>
          <a:xfrm>
            <a:off x="3579376" y="5211008"/>
            <a:ext cx="4866203"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Changes in one layer don't affect others if interfaces are preserved</a:t>
            </a:r>
            <a:endParaRPr lang="en-US" sz="1300" dirty="0"/>
          </a:p>
        </p:txBody>
      </p:sp>
      <p:sp>
        <p:nvSpPr>
          <p:cNvPr id="28" name="Text 26"/>
          <p:cNvSpPr/>
          <p:nvPr/>
        </p:nvSpPr>
        <p:spPr>
          <a:xfrm>
            <a:off x="8790384" y="5211008"/>
            <a:ext cx="4870013"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Performance overhead from data transformation between layers</a:t>
            </a:r>
            <a:endParaRPr lang="en-US" sz="1300" dirty="0"/>
          </a:p>
        </p:txBody>
      </p:sp>
      <p:sp>
        <p:nvSpPr>
          <p:cNvPr id="29" name="Shape 27"/>
          <p:cNvSpPr/>
          <p:nvPr/>
        </p:nvSpPr>
        <p:spPr>
          <a:xfrm>
            <a:off x="793790" y="5972770"/>
            <a:ext cx="13042821" cy="1554599"/>
          </a:xfrm>
          <a:prstGeom prst="roundRect">
            <a:avLst>
              <a:gd name="adj" fmla="val 1628"/>
            </a:avLst>
          </a:prstGeom>
          <a:solidFill>
            <a:srgbClr val="CCE6D1"/>
          </a:solidFill>
          <a:ln/>
        </p:spPr>
      </p:sp>
      <p:pic>
        <p:nvPicPr>
          <p:cNvPr id="30" name="Image 0" descr="preencoded.png"/>
          <p:cNvPicPr>
            <a:picLocks noChangeAspect="1"/>
          </p:cNvPicPr>
          <p:nvPr/>
        </p:nvPicPr>
        <p:blipFill>
          <a:blip r:embed="rId3"/>
          <a:stretch>
            <a:fillRect/>
          </a:stretch>
        </p:blipFill>
        <p:spPr>
          <a:xfrm>
            <a:off x="962382" y="6171843"/>
            <a:ext cx="263485" cy="210860"/>
          </a:xfrm>
          <a:prstGeom prst="rect">
            <a:avLst/>
          </a:prstGeom>
        </p:spPr>
      </p:pic>
      <p:sp>
        <p:nvSpPr>
          <p:cNvPr id="31" name="Text 28"/>
          <p:cNvSpPr/>
          <p:nvPr/>
        </p:nvSpPr>
        <p:spPr>
          <a:xfrm>
            <a:off x="1394460" y="6158270"/>
            <a:ext cx="2108716" cy="263485"/>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Roboto Medium" pitchFamily="34" charset="0"/>
                <a:ea typeface="Roboto Medium" pitchFamily="34" charset="-122"/>
                <a:cs typeface="Roboto Medium" pitchFamily="34" charset="-120"/>
              </a:rPr>
              <a:t>Conclusion</a:t>
            </a:r>
            <a:endParaRPr lang="en-US" sz="1650" dirty="0"/>
          </a:p>
        </p:txBody>
      </p:sp>
      <p:sp>
        <p:nvSpPr>
          <p:cNvPr id="32" name="Text 29"/>
          <p:cNvSpPr/>
          <p:nvPr/>
        </p:nvSpPr>
        <p:spPr>
          <a:xfrm>
            <a:off x="1394460" y="6565106"/>
            <a:ext cx="12273558" cy="749022"/>
          </a:xfrm>
          <a:prstGeom prst="rect">
            <a:avLst/>
          </a:prstGeom>
          <a:noFill/>
          <a:ln/>
        </p:spPr>
        <p:txBody>
          <a:bodyPr wrap="square" lIns="0" tIns="0" rIns="0" bIns="0" rtlCol="0" anchor="t"/>
          <a:lstStyle/>
          <a:p>
            <a:pPr marL="0" indent="0" algn="l">
              <a:lnSpc>
                <a:spcPts val="1950"/>
              </a:lnSpc>
              <a:buNone/>
            </a:pPr>
            <a:r>
              <a:rPr lang="en-US" sz="1300" dirty="0">
                <a:solidFill>
                  <a:srgbClr val="000000"/>
                </a:solidFill>
                <a:latin typeface="Roboto" pitchFamily="34" charset="0"/>
                <a:ea typeface="Roboto" pitchFamily="34" charset="-122"/>
                <a:cs typeface="Roboto" pitchFamily="34" charset="-120"/>
              </a:rPr>
              <a:t>The layered monolithic architecture serves as an excellent starting point for understanding architectural patterns and rapid prototyping. However, it fundamentally fails to meet our Scalability ASR (supporting 500–5,000 concurrent users). This limitation motivates our evolution toward microservices architecture in subsequent labs.</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93790" y="3153013"/>
            <a:ext cx="983337" cy="373142"/>
          </a:xfrm>
          <a:prstGeom prst="roundRect">
            <a:avLst>
              <a:gd name="adj" fmla="val 638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260169"/>
            <a:ext cx="158710" cy="158710"/>
          </a:xfrm>
          <a:prstGeom prst="rect">
            <a:avLst/>
          </a:prstGeom>
        </p:spPr>
      </p:pic>
      <p:sp>
        <p:nvSpPr>
          <p:cNvPr id="4" name="Text 1"/>
          <p:cNvSpPr/>
          <p:nvPr/>
        </p:nvSpPr>
        <p:spPr>
          <a:xfrm>
            <a:off x="1150858" y="3212544"/>
            <a:ext cx="507206"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LAB 04</a:t>
            </a:r>
            <a:endParaRPr lang="en-US" sz="1250" dirty="0"/>
          </a:p>
        </p:txBody>
      </p:sp>
      <p:sp>
        <p:nvSpPr>
          <p:cNvPr id="5" name="Text 2"/>
          <p:cNvSpPr/>
          <p:nvPr/>
        </p:nvSpPr>
        <p:spPr>
          <a:xfrm>
            <a:off x="793790" y="3605451"/>
            <a:ext cx="12809577"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Microservices Decomposition &amp; C4 Model</a:t>
            </a:r>
            <a:endParaRPr lang="en-US" sz="5350" dirty="0"/>
          </a:p>
        </p:txBody>
      </p:sp>
      <p:sp>
        <p:nvSpPr>
          <p:cNvPr id="6" name="Text 3"/>
          <p:cNvSpPr/>
          <p:nvPr/>
        </p:nvSpPr>
        <p:spPr>
          <a:xfrm>
            <a:off x="793790" y="475892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Transitioning from monolithic to distributed architecture using business capability decomposition and comprehensive system modeling.</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473393" y="325517"/>
            <a:ext cx="5427702" cy="351353"/>
          </a:xfrm>
          <a:prstGeom prst="rect">
            <a:avLst/>
          </a:prstGeom>
          <a:noFill/>
          <a:ln/>
        </p:spPr>
        <p:txBody>
          <a:bodyPr wrap="none" lIns="0" tIns="0" rIns="0" bIns="0" rtlCol="0" anchor="t"/>
          <a:lstStyle/>
          <a:p>
            <a:pPr marL="0" indent="0" algn="l">
              <a:lnSpc>
                <a:spcPts val="2750"/>
              </a:lnSpc>
              <a:buNone/>
            </a:pPr>
            <a:r>
              <a:rPr lang="en-US" sz="2200" dirty="0">
                <a:solidFill>
                  <a:srgbClr val="3B4540"/>
                </a:solidFill>
                <a:latin typeface="Roboto Medium" pitchFamily="34" charset="0"/>
                <a:ea typeface="Roboto Medium" pitchFamily="34" charset="-122"/>
                <a:cs typeface="Roboto Medium" pitchFamily="34" charset="-120"/>
              </a:rPr>
              <a:t>Lab 04: Business Capability Decomposition</a:t>
            </a:r>
            <a:endParaRPr lang="en-US" sz="2200" dirty="0"/>
          </a:p>
        </p:txBody>
      </p:sp>
      <p:sp>
        <p:nvSpPr>
          <p:cNvPr id="3" name="Text 1"/>
          <p:cNvSpPr/>
          <p:nvPr/>
        </p:nvSpPr>
        <p:spPr>
          <a:xfrm>
            <a:off x="473393" y="702350"/>
            <a:ext cx="1996678" cy="175736"/>
          </a:xfrm>
          <a:prstGeom prst="rect">
            <a:avLst/>
          </a:prstGeom>
          <a:noFill/>
          <a:ln/>
        </p:spPr>
        <p:txBody>
          <a:bodyPr wrap="none" lIns="0" tIns="0" rIns="0" bIns="0" rtlCol="0" anchor="t"/>
          <a:lstStyle/>
          <a:p>
            <a:pPr marL="0" indent="0" algn="l">
              <a:lnSpc>
                <a:spcPts val="1350"/>
              </a:lnSpc>
              <a:buNone/>
            </a:pPr>
            <a:r>
              <a:rPr lang="en-US" sz="1100" dirty="0">
                <a:solidFill>
                  <a:srgbClr val="3B4540"/>
                </a:solidFill>
                <a:latin typeface="Roboto Medium" pitchFamily="34" charset="0"/>
                <a:ea typeface="Roboto Medium" pitchFamily="34" charset="-122"/>
                <a:cs typeface="Roboto Medium" pitchFamily="34" charset="-120"/>
              </a:rPr>
              <a:t>From Monolith to Microservices</a:t>
            </a:r>
            <a:endParaRPr lang="en-US" sz="1100" dirty="0"/>
          </a:p>
        </p:txBody>
      </p:sp>
      <p:sp>
        <p:nvSpPr>
          <p:cNvPr id="4" name="Text 2"/>
          <p:cNvSpPr/>
          <p:nvPr/>
        </p:nvSpPr>
        <p:spPr>
          <a:xfrm>
            <a:off x="473393" y="973574"/>
            <a:ext cx="13683615" cy="140970"/>
          </a:xfrm>
          <a:prstGeom prst="rect">
            <a:avLst/>
          </a:prstGeom>
          <a:noFill/>
          <a:ln/>
        </p:spPr>
        <p:txBody>
          <a:bodyPr wrap="non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We decomposed the monolithic system by identifying distinct business capabilities, each representing a cohesive domain with clear boundaries. This approach ensures each microservice owns its data and can be developed, deployed, and scaled independently.</a:t>
            </a:r>
            <a:endParaRPr lang="en-US" sz="850" dirty="0"/>
          </a:p>
        </p:txBody>
      </p:sp>
      <p:pic>
        <p:nvPicPr>
          <p:cNvPr id="5" name="Image 0" descr="preencoded.png"/>
          <p:cNvPicPr>
            <a:picLocks noChangeAspect="1"/>
          </p:cNvPicPr>
          <p:nvPr/>
        </p:nvPicPr>
        <p:blipFill>
          <a:blip r:embed="rId3"/>
          <a:stretch>
            <a:fillRect/>
          </a:stretch>
        </p:blipFill>
        <p:spPr>
          <a:xfrm>
            <a:off x="815459" y="1186220"/>
            <a:ext cx="12999363" cy="5389483"/>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6513" y="4807147"/>
            <a:ext cx="646965" cy="646965"/>
          </a:xfrm>
          <a:prstGeom prst="rect">
            <a:avLst/>
          </a:prstGeom>
        </p:spPr>
      </p:pic>
      <p:sp>
        <p:nvSpPr>
          <p:cNvPr id="7" name="Text 3"/>
          <p:cNvSpPr/>
          <p:nvPr/>
        </p:nvSpPr>
        <p:spPr>
          <a:xfrm>
            <a:off x="1311304" y="4948670"/>
            <a:ext cx="2911342" cy="363918"/>
          </a:xfrm>
          <a:prstGeom prst="rect">
            <a:avLst/>
          </a:prstGeom>
          <a:noFill/>
          <a:ln/>
        </p:spPr>
        <p:txBody>
          <a:bodyPr wrap="none" lIns="0" tIns="0" rIns="0" bIns="0" rtlCol="0" anchor="t"/>
          <a:lstStyle/>
          <a:p>
            <a:pPr marL="0" indent="0" algn="ctr">
              <a:lnSpc>
                <a:spcPts val="2850"/>
              </a:lnSpc>
              <a:buNone/>
            </a:pPr>
            <a:r>
              <a:rPr lang="en-US" sz="2250" dirty="0">
                <a:solidFill>
                  <a:srgbClr val="405449"/>
                </a:solidFill>
                <a:latin typeface="Roboto Medium" pitchFamily="34" charset="0"/>
                <a:ea typeface="Roboto Medium" pitchFamily="34" charset="-122"/>
                <a:cs typeface="Roboto Medium" pitchFamily="34" charset="-120"/>
              </a:rPr>
              <a:t>Users &amp; Payments</a:t>
            </a:r>
            <a:endParaRPr lang="en-US" sz="2250" dirty="0"/>
          </a:p>
        </p:txBody>
      </p:sp>
      <p:sp>
        <p:nvSpPr>
          <p:cNvPr id="8" name="Text 4"/>
          <p:cNvSpPr/>
          <p:nvPr/>
        </p:nvSpPr>
        <p:spPr>
          <a:xfrm>
            <a:off x="10291177" y="4948670"/>
            <a:ext cx="2911342" cy="363918"/>
          </a:xfrm>
          <a:prstGeom prst="rect">
            <a:avLst/>
          </a:prstGeom>
          <a:noFill/>
          <a:ln/>
        </p:spPr>
        <p:txBody>
          <a:bodyPr wrap="none" lIns="0" tIns="0" rIns="0" bIns="0" rtlCol="0" anchor="t"/>
          <a:lstStyle/>
          <a:p>
            <a:pPr marL="0" indent="0" algn="ctr">
              <a:lnSpc>
                <a:spcPts val="2850"/>
              </a:lnSpc>
              <a:buNone/>
            </a:pPr>
            <a:r>
              <a:rPr lang="en-US" sz="2250" dirty="0">
                <a:solidFill>
                  <a:srgbClr val="405449"/>
                </a:solidFill>
                <a:latin typeface="Roboto Medium" pitchFamily="34" charset="0"/>
                <a:ea typeface="Roboto Medium" pitchFamily="34" charset="-122"/>
                <a:cs typeface="Roboto Medium" pitchFamily="34" charset="-120"/>
              </a:rPr>
              <a:t>Cart &amp; Order</a:t>
            </a:r>
            <a:endParaRPr lang="en-US" sz="2250" dirty="0"/>
          </a:p>
        </p:txBody>
      </p:sp>
      <p:pic>
        <p:nvPicPr>
          <p:cNvPr id="9"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7950" y="4807147"/>
            <a:ext cx="646965" cy="646965"/>
          </a:xfrm>
          <a:prstGeom prst="rect">
            <a:avLst/>
          </a:prstGeom>
        </p:spPr>
      </p:pic>
      <p:sp>
        <p:nvSpPr>
          <p:cNvPr id="10" name="Text 5"/>
          <p:cNvSpPr/>
          <p:nvPr/>
        </p:nvSpPr>
        <p:spPr>
          <a:xfrm>
            <a:off x="10407631" y="2464325"/>
            <a:ext cx="2911342" cy="363918"/>
          </a:xfrm>
          <a:prstGeom prst="rect">
            <a:avLst/>
          </a:prstGeom>
          <a:noFill/>
          <a:ln/>
        </p:spPr>
        <p:txBody>
          <a:bodyPr wrap="none" lIns="0" tIns="0" rIns="0" bIns="0" rtlCol="0" anchor="t"/>
          <a:lstStyle/>
          <a:p>
            <a:pPr marL="0" indent="0" algn="ctr">
              <a:lnSpc>
                <a:spcPts val="2850"/>
              </a:lnSpc>
              <a:buNone/>
            </a:pPr>
            <a:r>
              <a:rPr lang="en-US" sz="2250" dirty="0">
                <a:solidFill>
                  <a:srgbClr val="405449"/>
                </a:solidFill>
                <a:latin typeface="Roboto Medium" pitchFamily="34" charset="0"/>
                <a:ea typeface="Roboto Medium" pitchFamily="34" charset="-122"/>
                <a:cs typeface="Roboto Medium" pitchFamily="34" charset="-120"/>
              </a:rPr>
              <a:t>Catalog</a:t>
            </a:r>
            <a:endParaRPr lang="en-US" sz="2250" dirty="0"/>
          </a:p>
        </p:txBody>
      </p:sp>
      <p:pic>
        <p:nvPicPr>
          <p:cNvPr id="11"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20890" y="2309862"/>
            <a:ext cx="646964" cy="646965"/>
          </a:xfrm>
          <a:prstGeom prst="rect">
            <a:avLst/>
          </a:prstGeom>
        </p:spPr>
      </p:pic>
      <p:sp>
        <p:nvSpPr>
          <p:cNvPr id="12" name="Text 6"/>
          <p:cNvSpPr/>
          <p:nvPr/>
        </p:nvSpPr>
        <p:spPr>
          <a:xfrm>
            <a:off x="1311304" y="2477264"/>
            <a:ext cx="2911342" cy="363918"/>
          </a:xfrm>
          <a:prstGeom prst="rect">
            <a:avLst/>
          </a:prstGeom>
          <a:noFill/>
          <a:ln/>
        </p:spPr>
        <p:txBody>
          <a:bodyPr wrap="none" lIns="0" tIns="0" rIns="0" bIns="0" rtlCol="0" anchor="t"/>
          <a:lstStyle/>
          <a:p>
            <a:pPr marL="0" indent="0" algn="ctr">
              <a:lnSpc>
                <a:spcPts val="2850"/>
              </a:lnSpc>
              <a:buNone/>
            </a:pPr>
            <a:r>
              <a:rPr lang="en-US" sz="2250" dirty="0">
                <a:solidFill>
                  <a:srgbClr val="405449"/>
                </a:solidFill>
                <a:latin typeface="Roboto Medium" pitchFamily="34" charset="0"/>
                <a:ea typeface="Roboto Medium" pitchFamily="34" charset="-122"/>
                <a:cs typeface="Roboto Medium" pitchFamily="34" charset="-120"/>
              </a:rPr>
              <a:t>Monolith</a:t>
            </a:r>
            <a:endParaRPr lang="en-US" sz="2250" dirty="0"/>
          </a:p>
        </p:txBody>
      </p:sp>
      <p:pic>
        <p:nvPicPr>
          <p:cNvPr id="13"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697726" y="2335741"/>
            <a:ext cx="646965" cy="646965"/>
          </a:xfrm>
          <a:prstGeom prst="rect">
            <a:avLst/>
          </a:prstGeom>
        </p:spPr>
      </p:pic>
      <p:pic>
        <p:nvPicPr>
          <p:cNvPr id="14" name="Image 5" descr="preencoded.png"/>
          <p:cNvPicPr>
            <a:picLocks noChangeAspect="1"/>
          </p:cNvPicPr>
          <p:nvPr/>
        </p:nvPicPr>
        <p:blipFill>
          <a:blip r:embed="rId12"/>
          <a:stretch>
            <a:fillRect/>
          </a:stretch>
        </p:blipFill>
        <p:spPr>
          <a:xfrm>
            <a:off x="473393" y="6647378"/>
            <a:ext cx="702469" cy="702469"/>
          </a:xfrm>
          <a:prstGeom prst="rect">
            <a:avLst/>
          </a:prstGeom>
        </p:spPr>
      </p:pic>
      <p:sp>
        <p:nvSpPr>
          <p:cNvPr id="15" name="Text 7"/>
          <p:cNvSpPr/>
          <p:nvPr/>
        </p:nvSpPr>
        <p:spPr>
          <a:xfrm>
            <a:off x="1255395" y="6647378"/>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Catalog Service</a:t>
            </a:r>
            <a:endParaRPr lang="en-US" sz="1100" dirty="0"/>
          </a:p>
        </p:txBody>
      </p:sp>
      <p:sp>
        <p:nvSpPr>
          <p:cNvPr id="16" name="Text 8"/>
          <p:cNvSpPr/>
          <p:nvPr/>
        </p:nvSpPr>
        <p:spPr>
          <a:xfrm>
            <a:off x="1255395" y="6861334"/>
            <a:ext cx="2579251" cy="281940"/>
          </a:xfrm>
          <a:prstGeom prst="rect">
            <a:avLst/>
          </a:prstGeom>
          <a:noFill/>
          <a:ln/>
        </p:spPr>
        <p:txBody>
          <a:bodyPr wrap="squar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Manages product information, categories, search, and reviews</a:t>
            </a:r>
            <a:endParaRPr lang="en-US" sz="850" dirty="0"/>
          </a:p>
        </p:txBody>
      </p:sp>
      <p:pic>
        <p:nvPicPr>
          <p:cNvPr id="17" name="Image 6" descr="preencoded.png"/>
          <p:cNvPicPr>
            <a:picLocks noChangeAspect="1"/>
          </p:cNvPicPr>
          <p:nvPr/>
        </p:nvPicPr>
        <p:blipFill>
          <a:blip r:embed="rId13"/>
          <a:stretch>
            <a:fillRect/>
          </a:stretch>
        </p:blipFill>
        <p:spPr>
          <a:xfrm>
            <a:off x="3914180" y="6647378"/>
            <a:ext cx="702469" cy="702469"/>
          </a:xfrm>
          <a:prstGeom prst="rect">
            <a:avLst/>
          </a:prstGeom>
        </p:spPr>
      </p:pic>
      <p:sp>
        <p:nvSpPr>
          <p:cNvPr id="18" name="Text 9"/>
          <p:cNvSpPr/>
          <p:nvPr/>
        </p:nvSpPr>
        <p:spPr>
          <a:xfrm>
            <a:off x="4696182" y="6647378"/>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Cart Service</a:t>
            </a:r>
            <a:endParaRPr lang="en-US" sz="1100" dirty="0"/>
          </a:p>
        </p:txBody>
      </p:sp>
      <p:sp>
        <p:nvSpPr>
          <p:cNvPr id="19" name="Text 10"/>
          <p:cNvSpPr/>
          <p:nvPr/>
        </p:nvSpPr>
        <p:spPr>
          <a:xfrm>
            <a:off x="4696182" y="6861334"/>
            <a:ext cx="2579251" cy="281940"/>
          </a:xfrm>
          <a:prstGeom prst="rect">
            <a:avLst/>
          </a:prstGeom>
          <a:noFill/>
          <a:ln/>
        </p:spPr>
        <p:txBody>
          <a:bodyPr wrap="squar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Handles shopping cart operations and temporary item storage</a:t>
            </a:r>
            <a:endParaRPr lang="en-US" sz="850" dirty="0"/>
          </a:p>
        </p:txBody>
      </p:sp>
      <p:pic>
        <p:nvPicPr>
          <p:cNvPr id="20" name="Image 7" descr="preencoded.png"/>
          <p:cNvPicPr>
            <a:picLocks noChangeAspect="1"/>
          </p:cNvPicPr>
          <p:nvPr/>
        </p:nvPicPr>
        <p:blipFill>
          <a:blip r:embed="rId14"/>
          <a:stretch>
            <a:fillRect/>
          </a:stretch>
        </p:blipFill>
        <p:spPr>
          <a:xfrm>
            <a:off x="7354967" y="6647378"/>
            <a:ext cx="702469" cy="702469"/>
          </a:xfrm>
          <a:prstGeom prst="rect">
            <a:avLst/>
          </a:prstGeom>
        </p:spPr>
      </p:pic>
      <p:sp>
        <p:nvSpPr>
          <p:cNvPr id="21" name="Text 11"/>
          <p:cNvSpPr/>
          <p:nvPr/>
        </p:nvSpPr>
        <p:spPr>
          <a:xfrm>
            <a:off x="8136969" y="6647378"/>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Order Service</a:t>
            </a:r>
            <a:endParaRPr lang="en-US" sz="1100" dirty="0"/>
          </a:p>
        </p:txBody>
      </p:sp>
      <p:sp>
        <p:nvSpPr>
          <p:cNvPr id="22" name="Text 12"/>
          <p:cNvSpPr/>
          <p:nvPr/>
        </p:nvSpPr>
        <p:spPr>
          <a:xfrm>
            <a:off x="8136969" y="6861334"/>
            <a:ext cx="2579251" cy="281940"/>
          </a:xfrm>
          <a:prstGeom prst="rect">
            <a:avLst/>
          </a:prstGeom>
          <a:noFill/>
          <a:ln/>
        </p:spPr>
        <p:txBody>
          <a:bodyPr wrap="squar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Processes orders, manages order lifecycle and shipping</a:t>
            </a:r>
            <a:endParaRPr lang="en-US" sz="850" dirty="0"/>
          </a:p>
        </p:txBody>
      </p:sp>
      <p:pic>
        <p:nvPicPr>
          <p:cNvPr id="23" name="Image 8" descr="preencoded.png"/>
          <p:cNvPicPr>
            <a:picLocks noChangeAspect="1"/>
          </p:cNvPicPr>
          <p:nvPr/>
        </p:nvPicPr>
        <p:blipFill>
          <a:blip r:embed="rId15"/>
          <a:stretch>
            <a:fillRect/>
          </a:stretch>
        </p:blipFill>
        <p:spPr>
          <a:xfrm>
            <a:off x="10795754" y="6647378"/>
            <a:ext cx="702469" cy="702469"/>
          </a:xfrm>
          <a:prstGeom prst="rect">
            <a:avLst/>
          </a:prstGeom>
        </p:spPr>
      </p:pic>
      <p:sp>
        <p:nvSpPr>
          <p:cNvPr id="24" name="Text 13"/>
          <p:cNvSpPr/>
          <p:nvPr/>
        </p:nvSpPr>
        <p:spPr>
          <a:xfrm>
            <a:off x="11577757" y="6647378"/>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User Service</a:t>
            </a:r>
            <a:endParaRPr lang="en-US" sz="1100" dirty="0"/>
          </a:p>
        </p:txBody>
      </p:sp>
      <p:sp>
        <p:nvSpPr>
          <p:cNvPr id="25" name="Text 14"/>
          <p:cNvSpPr/>
          <p:nvPr/>
        </p:nvSpPr>
        <p:spPr>
          <a:xfrm>
            <a:off x="11577757" y="6861334"/>
            <a:ext cx="2579251" cy="281940"/>
          </a:xfrm>
          <a:prstGeom prst="rect">
            <a:avLst/>
          </a:prstGeom>
          <a:noFill/>
          <a:ln/>
        </p:spPr>
        <p:txBody>
          <a:bodyPr wrap="squar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User authentication, authorization, and profile management</a:t>
            </a:r>
            <a:endParaRPr lang="en-US" sz="850" dirty="0"/>
          </a:p>
        </p:txBody>
      </p:sp>
      <p:pic>
        <p:nvPicPr>
          <p:cNvPr id="26" name="Image 9" descr="preencoded.png"/>
          <p:cNvPicPr>
            <a:picLocks noChangeAspect="1"/>
          </p:cNvPicPr>
          <p:nvPr/>
        </p:nvPicPr>
        <p:blipFill>
          <a:blip r:embed="rId16"/>
          <a:stretch>
            <a:fillRect/>
          </a:stretch>
        </p:blipFill>
        <p:spPr>
          <a:xfrm>
            <a:off x="473393" y="7477244"/>
            <a:ext cx="702469" cy="702469"/>
          </a:xfrm>
          <a:prstGeom prst="rect">
            <a:avLst/>
          </a:prstGeom>
        </p:spPr>
      </p:pic>
      <p:sp>
        <p:nvSpPr>
          <p:cNvPr id="27" name="Text 15"/>
          <p:cNvSpPr/>
          <p:nvPr/>
        </p:nvSpPr>
        <p:spPr>
          <a:xfrm>
            <a:off x="1255395" y="7477244"/>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Payment Service</a:t>
            </a:r>
            <a:endParaRPr lang="en-US" sz="1100" dirty="0"/>
          </a:p>
        </p:txBody>
      </p:sp>
      <p:sp>
        <p:nvSpPr>
          <p:cNvPr id="28" name="Text 16"/>
          <p:cNvSpPr/>
          <p:nvPr/>
        </p:nvSpPr>
        <p:spPr>
          <a:xfrm>
            <a:off x="1255395" y="7691199"/>
            <a:ext cx="2579251" cy="140970"/>
          </a:xfrm>
          <a:prstGeom prst="rect">
            <a:avLst/>
          </a:prstGeom>
          <a:noFill/>
          <a:ln/>
        </p:spPr>
        <p:txBody>
          <a:bodyPr wrap="non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Integrates with payment gateways (MoMo, VNPay)</a:t>
            </a:r>
            <a:endParaRPr lang="en-US" sz="850" dirty="0"/>
          </a:p>
        </p:txBody>
      </p:sp>
      <p:pic>
        <p:nvPicPr>
          <p:cNvPr id="29" name="Image 10" descr="preencoded.png"/>
          <p:cNvPicPr>
            <a:picLocks noChangeAspect="1"/>
          </p:cNvPicPr>
          <p:nvPr/>
        </p:nvPicPr>
        <p:blipFill>
          <a:blip r:embed="rId17"/>
          <a:stretch>
            <a:fillRect/>
          </a:stretch>
        </p:blipFill>
        <p:spPr>
          <a:xfrm>
            <a:off x="3914180" y="7477244"/>
            <a:ext cx="702469" cy="702469"/>
          </a:xfrm>
          <a:prstGeom prst="rect">
            <a:avLst/>
          </a:prstGeom>
        </p:spPr>
      </p:pic>
      <p:sp>
        <p:nvSpPr>
          <p:cNvPr id="30" name="Text 17"/>
          <p:cNvSpPr/>
          <p:nvPr/>
        </p:nvSpPr>
        <p:spPr>
          <a:xfrm>
            <a:off x="4696182" y="7477244"/>
            <a:ext cx="1405652" cy="175736"/>
          </a:xfrm>
          <a:prstGeom prst="rect">
            <a:avLst/>
          </a:prstGeom>
          <a:noFill/>
          <a:ln/>
        </p:spPr>
        <p:txBody>
          <a:bodyPr wrap="none" lIns="0" tIns="0" rIns="0" bIns="0" rtlCol="0" anchor="t"/>
          <a:lstStyle/>
          <a:p>
            <a:pPr marL="0" indent="0" algn="l">
              <a:lnSpc>
                <a:spcPts val="1350"/>
              </a:lnSpc>
              <a:buNone/>
            </a:pPr>
            <a:r>
              <a:rPr lang="en-US" sz="1100" dirty="0">
                <a:solidFill>
                  <a:srgbClr val="405449"/>
                </a:solidFill>
                <a:latin typeface="Roboto Medium" pitchFamily="34" charset="0"/>
                <a:ea typeface="Roboto Medium" pitchFamily="34" charset="-122"/>
                <a:cs typeface="Roboto Medium" pitchFamily="34" charset="-120"/>
              </a:rPr>
              <a:t>Notification Service</a:t>
            </a:r>
            <a:endParaRPr lang="en-US" sz="1100" dirty="0"/>
          </a:p>
        </p:txBody>
      </p:sp>
      <p:sp>
        <p:nvSpPr>
          <p:cNvPr id="31" name="Text 18"/>
          <p:cNvSpPr/>
          <p:nvPr/>
        </p:nvSpPr>
        <p:spPr>
          <a:xfrm>
            <a:off x="4696182" y="7691199"/>
            <a:ext cx="2579251" cy="281940"/>
          </a:xfrm>
          <a:prstGeom prst="rect">
            <a:avLst/>
          </a:prstGeom>
          <a:noFill/>
          <a:ln/>
        </p:spPr>
        <p:txBody>
          <a:bodyPr wrap="square" lIns="0" tIns="0" rIns="0" bIns="0" rtlCol="0" anchor="t"/>
          <a:lstStyle/>
          <a:p>
            <a:pPr marL="0" indent="0" algn="l">
              <a:lnSpc>
                <a:spcPts val="1100"/>
              </a:lnSpc>
              <a:buNone/>
            </a:pPr>
            <a:r>
              <a:rPr lang="en-US" sz="850" dirty="0">
                <a:solidFill>
                  <a:srgbClr val="405449"/>
                </a:solidFill>
                <a:latin typeface="Roboto" pitchFamily="34" charset="0"/>
                <a:ea typeface="Roboto" pitchFamily="34" charset="-122"/>
                <a:cs typeface="Roboto" pitchFamily="34" charset="-120"/>
              </a:rPr>
              <a:t>Sends order confirmations and alerts via email/SMS</a:t>
            </a:r>
            <a:endParaRPr lang="en-US" sz="8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778073"/>
            <a:ext cx="6895624" cy="589121"/>
          </a:xfrm>
          <a:prstGeom prst="rect">
            <a:avLst/>
          </a:prstGeom>
          <a:noFill/>
          <a:ln/>
        </p:spPr>
        <p:txBody>
          <a:bodyPr wrap="none" lIns="0" tIns="0" rIns="0" bIns="0" rtlCol="0" anchor="t"/>
          <a:lstStyle/>
          <a:p>
            <a:pPr marL="0" indent="0" algn="l">
              <a:lnSpc>
                <a:spcPts val="4600"/>
              </a:lnSpc>
              <a:buNone/>
            </a:pPr>
            <a:r>
              <a:rPr lang="en-US" sz="3700" dirty="0">
                <a:solidFill>
                  <a:srgbClr val="3B4540"/>
                </a:solidFill>
                <a:latin typeface="Roboto Medium" pitchFamily="34" charset="0"/>
                <a:ea typeface="Roboto Medium" pitchFamily="34" charset="-122"/>
                <a:cs typeface="Roboto Medium" pitchFamily="34" charset="-120"/>
              </a:rPr>
              <a:t>Lab 04: Communication Strategy</a:t>
            </a:r>
            <a:endParaRPr lang="en-US" sz="3700" dirty="0"/>
          </a:p>
        </p:txBody>
      </p:sp>
      <p:sp>
        <p:nvSpPr>
          <p:cNvPr id="3" name="Text 1"/>
          <p:cNvSpPr/>
          <p:nvPr/>
        </p:nvSpPr>
        <p:spPr>
          <a:xfrm>
            <a:off x="793790" y="1438751"/>
            <a:ext cx="4192310" cy="294680"/>
          </a:xfrm>
          <a:prstGeom prst="rect">
            <a:avLst/>
          </a:prstGeom>
          <a:noFill/>
          <a:ln/>
        </p:spPr>
        <p:txBody>
          <a:bodyPr wrap="none" lIns="0" tIns="0" rIns="0" bIns="0" rtlCol="0" anchor="t"/>
          <a:lstStyle/>
          <a:p>
            <a:pPr marL="0" indent="0" algn="l">
              <a:lnSpc>
                <a:spcPts val="2300"/>
              </a:lnSpc>
              <a:buNone/>
            </a:pPr>
            <a:r>
              <a:rPr lang="en-US" sz="1850" dirty="0">
                <a:solidFill>
                  <a:srgbClr val="3B4540"/>
                </a:solidFill>
                <a:latin typeface="Roboto Medium" pitchFamily="34" charset="0"/>
                <a:ea typeface="Roboto Medium" pitchFamily="34" charset="-122"/>
                <a:cs typeface="Roboto Medium" pitchFamily="34" charset="-120"/>
              </a:rPr>
              <a:t>Synchronous vs Asynchronous Patterns</a:t>
            </a:r>
            <a:endParaRPr lang="en-US" sz="1850" dirty="0"/>
          </a:p>
        </p:txBody>
      </p:sp>
      <p:sp>
        <p:nvSpPr>
          <p:cNvPr id="4" name="Text 2"/>
          <p:cNvSpPr/>
          <p:nvPr/>
        </p:nvSpPr>
        <p:spPr>
          <a:xfrm>
            <a:off x="793790" y="2002036"/>
            <a:ext cx="13042821" cy="588407"/>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Choosing the right communication pattern is critical for microservices architecture. We employ both synchronous and asynchronous approaches based on specific use case requirements, balancing response time needs with system resilience and fault isolation.</a:t>
            </a:r>
            <a:endParaRPr lang="en-US" sz="1450" dirty="0"/>
          </a:p>
        </p:txBody>
      </p:sp>
      <p:sp>
        <p:nvSpPr>
          <p:cNvPr id="5" name="Shape 3"/>
          <p:cNvSpPr/>
          <p:nvPr/>
        </p:nvSpPr>
        <p:spPr>
          <a:xfrm>
            <a:off x="657939" y="2791897"/>
            <a:ext cx="6563082" cy="4659630"/>
          </a:xfrm>
          <a:prstGeom prst="roundRect">
            <a:avLst>
              <a:gd name="adj" fmla="val 607"/>
            </a:avLst>
          </a:prstGeom>
          <a:solidFill>
            <a:srgbClr val="438951"/>
          </a:solidFill>
          <a:ln/>
        </p:spPr>
      </p:sp>
      <p:sp>
        <p:nvSpPr>
          <p:cNvPr id="6" name="Text 4"/>
          <p:cNvSpPr/>
          <p:nvPr/>
        </p:nvSpPr>
        <p:spPr>
          <a:xfrm>
            <a:off x="846415" y="2970967"/>
            <a:ext cx="4943951" cy="294680"/>
          </a:xfrm>
          <a:prstGeom prst="rect">
            <a:avLst/>
          </a:prstGeom>
          <a:noFill/>
          <a:ln/>
        </p:spPr>
        <p:txBody>
          <a:bodyPr wrap="none" lIns="0" tIns="0" rIns="0" bIns="0" rtlCol="0" anchor="t"/>
          <a:lstStyle/>
          <a:p>
            <a:pPr marL="0" indent="0" algn="l">
              <a:lnSpc>
                <a:spcPts val="2300"/>
              </a:lnSpc>
              <a:buNone/>
            </a:pPr>
            <a:r>
              <a:rPr lang="en-US" sz="1850" dirty="0">
                <a:solidFill>
                  <a:srgbClr val="000000"/>
                </a:solidFill>
                <a:latin typeface="Roboto Medium" pitchFamily="34" charset="0"/>
                <a:ea typeface="Roboto Medium" pitchFamily="34" charset="-122"/>
                <a:cs typeface="Roboto Medium" pitchFamily="34" charset="-120"/>
              </a:rPr>
              <a:t>⚡ Synchronous Communication (REST/HTTP)</a:t>
            </a:r>
            <a:endParaRPr lang="en-US" sz="1850" dirty="0"/>
          </a:p>
        </p:txBody>
      </p:sp>
      <p:sp>
        <p:nvSpPr>
          <p:cNvPr id="7" name="Text 5"/>
          <p:cNvSpPr/>
          <p:nvPr/>
        </p:nvSpPr>
        <p:spPr>
          <a:xfrm>
            <a:off x="846415" y="3444716"/>
            <a:ext cx="6186130" cy="588407"/>
          </a:xfrm>
          <a:prstGeom prst="rect">
            <a:avLst/>
          </a:prstGeom>
          <a:noFill/>
          <a:ln/>
        </p:spPr>
        <p:txBody>
          <a:bodyPr wrap="square" lIns="0" tIns="0" rIns="0" bIns="0" rtlCol="0" anchor="t"/>
          <a:lstStyle/>
          <a:p>
            <a:pPr marL="0" indent="0" algn="l">
              <a:lnSpc>
                <a:spcPts val="2300"/>
              </a:lnSpc>
              <a:buNone/>
            </a:pPr>
            <a:r>
              <a:rPr lang="en-US" sz="1450" b="1" dirty="0">
                <a:solidFill>
                  <a:srgbClr val="000000"/>
                </a:solidFill>
                <a:latin typeface="Roboto" pitchFamily="34" charset="0"/>
                <a:ea typeface="Roboto" pitchFamily="34" charset="-122"/>
                <a:cs typeface="Roboto" pitchFamily="34" charset="-120"/>
              </a:rPr>
              <a:t>When to use:</a:t>
            </a:r>
            <a:r>
              <a:rPr lang="en-US" sz="1450" dirty="0">
                <a:solidFill>
                  <a:srgbClr val="000000"/>
                </a:solidFill>
                <a:latin typeface="Roboto" pitchFamily="34" charset="0"/>
                <a:ea typeface="Roboto" pitchFamily="34" charset="-122"/>
                <a:cs typeface="Roboto" pitchFamily="34" charset="-120"/>
              </a:rPr>
              <a:t> User needs immediate response and data consistency is critical</a:t>
            </a:r>
            <a:endParaRPr lang="en-US" sz="1450" dirty="0"/>
          </a:p>
        </p:txBody>
      </p:sp>
      <p:sp>
        <p:nvSpPr>
          <p:cNvPr id="8" name="Text 6"/>
          <p:cNvSpPr/>
          <p:nvPr/>
        </p:nvSpPr>
        <p:spPr>
          <a:xfrm>
            <a:off x="846415" y="4194334"/>
            <a:ext cx="6186130" cy="294203"/>
          </a:xfrm>
          <a:prstGeom prst="rect">
            <a:avLst/>
          </a:prstGeom>
          <a:noFill/>
          <a:ln/>
        </p:spPr>
        <p:txBody>
          <a:bodyPr wrap="none" lIns="0" tIns="0" rIns="0" bIns="0" rtlCol="0" anchor="t"/>
          <a:lstStyle/>
          <a:p>
            <a:pPr marL="0" indent="0" algn="l">
              <a:lnSpc>
                <a:spcPts val="2300"/>
              </a:lnSpc>
              <a:buNone/>
            </a:pPr>
            <a:r>
              <a:rPr lang="en-US" sz="1450" b="1" dirty="0">
                <a:solidFill>
                  <a:srgbClr val="000000"/>
                </a:solidFill>
                <a:latin typeface="Roboto" pitchFamily="34" charset="0"/>
                <a:ea typeface="Roboto" pitchFamily="34" charset="-122"/>
                <a:cs typeface="Roboto" pitchFamily="34" charset="-120"/>
              </a:rPr>
              <a:t>Use cases:</a:t>
            </a:r>
            <a:endParaRPr lang="en-US" sz="1450" dirty="0"/>
          </a:p>
        </p:txBody>
      </p:sp>
      <p:sp>
        <p:nvSpPr>
          <p:cNvPr id="9" name="Text 7"/>
          <p:cNvSpPr/>
          <p:nvPr/>
        </p:nvSpPr>
        <p:spPr>
          <a:xfrm>
            <a:off x="846415" y="4649748"/>
            <a:ext cx="6186130" cy="882417"/>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000000"/>
                </a:solidFill>
                <a:latin typeface="Roboto" pitchFamily="34" charset="0"/>
                <a:ea typeface="Roboto" pitchFamily="34" charset="-122"/>
                <a:cs typeface="Roboto" pitchFamily="34" charset="-120"/>
              </a:rPr>
              <a:t>Product browsing and search (Catalog Service)</a:t>
            </a:r>
            <a:endParaRPr lang="en-US" sz="1450" dirty="0"/>
          </a:p>
          <a:p>
            <a:pPr marL="342900" indent="-342900" algn="l">
              <a:lnSpc>
                <a:spcPts val="2300"/>
              </a:lnSpc>
              <a:buSzPct val="100000"/>
              <a:buChar char="•"/>
            </a:pPr>
            <a:r>
              <a:rPr lang="en-US" sz="1450" dirty="0">
                <a:solidFill>
                  <a:srgbClr val="000000"/>
                </a:solidFill>
                <a:latin typeface="Roboto" pitchFamily="34" charset="0"/>
                <a:ea typeface="Roboto" pitchFamily="34" charset="-122"/>
                <a:cs typeface="Roboto" pitchFamily="34" charset="-120"/>
              </a:rPr>
              <a:t>Cart price lookup (Cart → Catalog API)</a:t>
            </a:r>
            <a:endParaRPr lang="en-US" sz="1450" dirty="0"/>
          </a:p>
          <a:p>
            <a:pPr marL="342900" indent="-342900" algn="l">
              <a:lnSpc>
                <a:spcPts val="2300"/>
              </a:lnSpc>
              <a:buSzPct val="100000"/>
              <a:buChar char="•"/>
            </a:pPr>
            <a:r>
              <a:rPr lang="en-US" sz="1450" dirty="0">
                <a:solidFill>
                  <a:srgbClr val="000000"/>
                </a:solidFill>
                <a:latin typeface="Roboto" pitchFamily="34" charset="0"/>
                <a:ea typeface="Roboto" pitchFamily="34" charset="-122"/>
                <a:cs typeface="Roboto" pitchFamily="34" charset="-120"/>
              </a:rPr>
              <a:t>Checkout process validation (Order Service)</a:t>
            </a:r>
            <a:endParaRPr lang="en-US" sz="1450" dirty="0"/>
          </a:p>
        </p:txBody>
      </p:sp>
      <p:sp>
        <p:nvSpPr>
          <p:cNvPr id="10" name="Text 8"/>
          <p:cNvSpPr/>
          <p:nvPr/>
        </p:nvSpPr>
        <p:spPr>
          <a:xfrm>
            <a:off x="846415" y="5693375"/>
            <a:ext cx="6186130" cy="588407"/>
          </a:xfrm>
          <a:prstGeom prst="rect">
            <a:avLst/>
          </a:prstGeom>
          <a:noFill/>
          <a:ln/>
        </p:spPr>
        <p:txBody>
          <a:bodyPr wrap="square" lIns="0" tIns="0" rIns="0" bIns="0" rtlCol="0" anchor="t"/>
          <a:lstStyle/>
          <a:p>
            <a:pPr marL="0" indent="0" algn="l">
              <a:lnSpc>
                <a:spcPts val="2300"/>
              </a:lnSpc>
              <a:buNone/>
            </a:pPr>
            <a:r>
              <a:rPr lang="en-US" sz="1450" b="1" dirty="0">
                <a:solidFill>
                  <a:srgbClr val="000000"/>
                </a:solidFill>
                <a:latin typeface="Roboto" pitchFamily="34" charset="0"/>
                <a:ea typeface="Roboto" pitchFamily="34" charset="-122"/>
                <a:cs typeface="Roboto" pitchFamily="34" charset="-120"/>
              </a:rPr>
              <a:t>Key principle:</a:t>
            </a:r>
            <a:r>
              <a:rPr lang="en-US" sz="1450" dirty="0">
                <a:solidFill>
                  <a:srgbClr val="000000"/>
                </a:solidFill>
                <a:latin typeface="Roboto" pitchFamily="34" charset="0"/>
                <a:ea typeface="Roboto" pitchFamily="34" charset="-122"/>
                <a:cs typeface="Roboto" pitchFamily="34" charset="-120"/>
              </a:rPr>
              <a:t> No shared databases—Cart Service calls Catalog API to get product information rather than directly accessing Catalog's database</a:t>
            </a:r>
            <a:endParaRPr lang="en-US" sz="1450" dirty="0"/>
          </a:p>
        </p:txBody>
      </p:sp>
      <p:sp>
        <p:nvSpPr>
          <p:cNvPr id="11" name="Text 9"/>
          <p:cNvSpPr/>
          <p:nvPr/>
        </p:nvSpPr>
        <p:spPr>
          <a:xfrm>
            <a:off x="7552849" y="2970967"/>
            <a:ext cx="6291382" cy="589359"/>
          </a:xfrm>
          <a:prstGeom prst="rect">
            <a:avLst/>
          </a:prstGeom>
          <a:noFill/>
          <a:ln/>
        </p:spPr>
        <p:txBody>
          <a:bodyPr wrap="square" lIns="0" tIns="0" rIns="0" bIns="0" rtlCol="0" anchor="t"/>
          <a:lstStyle/>
          <a:p>
            <a:pPr marL="0" indent="0" algn="l">
              <a:lnSpc>
                <a:spcPts val="2300"/>
              </a:lnSpc>
              <a:buNone/>
            </a:pPr>
            <a:r>
              <a:rPr lang="en-US" sz="1850" dirty="0">
                <a:solidFill>
                  <a:srgbClr val="000000"/>
                </a:solidFill>
                <a:latin typeface="Roboto Medium" pitchFamily="34" charset="0"/>
                <a:ea typeface="Roboto Medium" pitchFamily="34" charset="-122"/>
                <a:cs typeface="Roboto Medium" pitchFamily="34" charset="-120"/>
              </a:rPr>
              <a:t>📨</a:t>
            </a:r>
            <a:r>
              <a:rPr lang="en-US" sz="1850" dirty="0">
                <a:solidFill>
                  <a:srgbClr val="3B4540"/>
                </a:solidFill>
                <a:latin typeface="Roboto Medium" pitchFamily="34" charset="0"/>
                <a:ea typeface="Roboto Medium" pitchFamily="34" charset="-122"/>
                <a:cs typeface="Roboto Medium" pitchFamily="34" charset="-120"/>
              </a:rPr>
              <a:t> Asynchronous Communication (Events/Message Queue)</a:t>
            </a:r>
            <a:endParaRPr lang="en-US" sz="1850" dirty="0"/>
          </a:p>
        </p:txBody>
      </p:sp>
      <p:sp>
        <p:nvSpPr>
          <p:cNvPr id="12" name="Text 10"/>
          <p:cNvSpPr/>
          <p:nvPr/>
        </p:nvSpPr>
        <p:spPr>
          <a:xfrm>
            <a:off x="7552849" y="3739396"/>
            <a:ext cx="6291382" cy="588407"/>
          </a:xfrm>
          <a:prstGeom prst="rect">
            <a:avLst/>
          </a:prstGeom>
          <a:noFill/>
          <a:ln/>
        </p:spPr>
        <p:txBody>
          <a:bodyPr wrap="square" lIns="0" tIns="0" rIns="0" bIns="0" rtlCol="0" anchor="t"/>
          <a:lstStyle/>
          <a:p>
            <a:pPr marL="0" indent="0" algn="l">
              <a:lnSpc>
                <a:spcPts val="2300"/>
              </a:lnSpc>
              <a:buNone/>
            </a:pPr>
            <a:r>
              <a:rPr lang="en-US" sz="1450" b="1" dirty="0">
                <a:solidFill>
                  <a:srgbClr val="405449"/>
                </a:solidFill>
                <a:latin typeface="Roboto" pitchFamily="34" charset="0"/>
                <a:ea typeface="Roboto" pitchFamily="34" charset="-122"/>
                <a:cs typeface="Roboto" pitchFamily="34" charset="-120"/>
              </a:rPr>
              <a:t>When to use:</a:t>
            </a:r>
            <a:r>
              <a:rPr lang="en-US" sz="1450" dirty="0">
                <a:solidFill>
                  <a:srgbClr val="405449"/>
                </a:solidFill>
                <a:latin typeface="Roboto" pitchFamily="34" charset="0"/>
                <a:ea typeface="Roboto" pitchFamily="34" charset="-122"/>
                <a:cs typeface="Roboto" pitchFamily="34" charset="-120"/>
              </a:rPr>
              <a:t> Non-blocking operations where fault isolation and eventual consistency are acceptable</a:t>
            </a:r>
            <a:endParaRPr lang="en-US" sz="1450" dirty="0"/>
          </a:p>
        </p:txBody>
      </p:sp>
      <p:sp>
        <p:nvSpPr>
          <p:cNvPr id="13" name="Text 11"/>
          <p:cNvSpPr/>
          <p:nvPr/>
        </p:nvSpPr>
        <p:spPr>
          <a:xfrm>
            <a:off x="7552849" y="4489013"/>
            <a:ext cx="6291382" cy="294203"/>
          </a:xfrm>
          <a:prstGeom prst="rect">
            <a:avLst/>
          </a:prstGeom>
          <a:noFill/>
          <a:ln/>
        </p:spPr>
        <p:txBody>
          <a:bodyPr wrap="none" lIns="0" tIns="0" rIns="0" bIns="0" rtlCol="0" anchor="t"/>
          <a:lstStyle/>
          <a:p>
            <a:pPr marL="0" indent="0" algn="l">
              <a:lnSpc>
                <a:spcPts val="2300"/>
              </a:lnSpc>
              <a:buNone/>
            </a:pPr>
            <a:r>
              <a:rPr lang="en-US" sz="1450" b="1" dirty="0">
                <a:solidFill>
                  <a:srgbClr val="405449"/>
                </a:solidFill>
                <a:latin typeface="Roboto" pitchFamily="34" charset="0"/>
                <a:ea typeface="Roboto" pitchFamily="34" charset="-122"/>
                <a:cs typeface="Roboto" pitchFamily="34" charset="-120"/>
              </a:rPr>
              <a:t>Use cases:</a:t>
            </a:r>
            <a:endParaRPr lang="en-US" sz="1450" dirty="0"/>
          </a:p>
        </p:txBody>
      </p:sp>
      <p:sp>
        <p:nvSpPr>
          <p:cNvPr id="14" name="Text 12"/>
          <p:cNvSpPr/>
          <p:nvPr/>
        </p:nvSpPr>
        <p:spPr>
          <a:xfrm>
            <a:off x="7552849" y="4944428"/>
            <a:ext cx="6291382" cy="882417"/>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405449"/>
                </a:solidFill>
                <a:latin typeface="Roboto" pitchFamily="34" charset="0"/>
                <a:ea typeface="Roboto" pitchFamily="34" charset="-122"/>
                <a:cs typeface="Roboto" pitchFamily="34" charset="-120"/>
              </a:rPr>
              <a:t>Order confirmation emails (non-critical)</a:t>
            </a:r>
            <a:endParaRPr lang="en-US" sz="1450" dirty="0"/>
          </a:p>
          <a:p>
            <a:pPr marL="342900" indent="-342900" algn="l">
              <a:lnSpc>
                <a:spcPts val="2300"/>
              </a:lnSpc>
              <a:buSzPct val="100000"/>
              <a:buChar char="•"/>
            </a:pPr>
            <a:r>
              <a:rPr lang="en-US" sz="1450" dirty="0">
                <a:solidFill>
                  <a:srgbClr val="405449"/>
                </a:solidFill>
                <a:latin typeface="Roboto" pitchFamily="34" charset="0"/>
                <a:ea typeface="Roboto" pitchFamily="34" charset="-122"/>
                <a:cs typeface="Roboto" pitchFamily="34" charset="-120"/>
              </a:rPr>
              <a:t>Inventory updates after purchase</a:t>
            </a:r>
            <a:endParaRPr lang="en-US" sz="1450" dirty="0"/>
          </a:p>
          <a:p>
            <a:pPr marL="342900" indent="-342900" algn="l">
              <a:lnSpc>
                <a:spcPts val="2300"/>
              </a:lnSpc>
              <a:buSzPct val="100000"/>
              <a:buChar char="•"/>
            </a:pPr>
            <a:r>
              <a:rPr lang="en-US" sz="1450" dirty="0">
                <a:solidFill>
                  <a:srgbClr val="405449"/>
                </a:solidFill>
                <a:latin typeface="Roboto" pitchFamily="34" charset="0"/>
                <a:ea typeface="Roboto" pitchFamily="34" charset="-122"/>
                <a:cs typeface="Roboto" pitchFamily="34" charset="-120"/>
              </a:rPr>
              <a:t>Analytics and reporting events</a:t>
            </a:r>
            <a:endParaRPr lang="en-US" sz="1450" dirty="0"/>
          </a:p>
        </p:txBody>
      </p:sp>
      <p:sp>
        <p:nvSpPr>
          <p:cNvPr id="15" name="Text 13"/>
          <p:cNvSpPr/>
          <p:nvPr/>
        </p:nvSpPr>
        <p:spPr>
          <a:xfrm>
            <a:off x="7552849" y="5862607"/>
            <a:ext cx="6291382" cy="1176814"/>
          </a:xfrm>
          <a:prstGeom prst="rect">
            <a:avLst/>
          </a:prstGeom>
          <a:noFill/>
          <a:ln/>
        </p:spPr>
        <p:txBody>
          <a:bodyPr wrap="square" lIns="0" tIns="0" rIns="0" bIns="0" rtlCol="0" anchor="t"/>
          <a:lstStyle/>
          <a:p>
            <a:pPr marL="0" indent="0" algn="l">
              <a:lnSpc>
                <a:spcPts val="2300"/>
              </a:lnSpc>
              <a:buNone/>
            </a:pPr>
            <a:r>
              <a:rPr lang="en-US" sz="1450" b="1" dirty="0">
                <a:solidFill>
                  <a:srgbClr val="405449"/>
                </a:solidFill>
                <a:latin typeface="Roboto" pitchFamily="34" charset="0"/>
                <a:ea typeface="Roboto" pitchFamily="34" charset="-122"/>
                <a:cs typeface="Roboto" pitchFamily="34" charset="-120"/>
              </a:rPr>
              <a:t>Implementation:</a:t>
            </a:r>
            <a:r>
              <a:rPr lang="en-US" sz="1450" dirty="0">
                <a:solidFill>
                  <a:srgbClr val="405449"/>
                </a:solidFill>
                <a:latin typeface="Roboto" pitchFamily="34" charset="0"/>
                <a:ea typeface="Roboto" pitchFamily="34" charset="-122"/>
                <a:cs typeface="Roboto" pitchFamily="34" charset="-120"/>
              </a:rPr>
              <a:t> Outbox Pattern with Redis Queue ensures reliable event delivery. Notification Service consumes OrderPlaced events and processes them asynchronously, preventing email delivery failures from blocking order completion.</a:t>
            </a:r>
            <a:endParaRPr lang="en-US" sz="14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554837"/>
            <a:ext cx="9989106" cy="620078"/>
          </a:xfrm>
          <a:prstGeom prst="rect">
            <a:avLst/>
          </a:prstGeom>
          <a:noFill/>
          <a:ln/>
        </p:spPr>
        <p:txBody>
          <a:bodyPr wrap="none" lIns="0" tIns="0" rIns="0" bIns="0" rtlCol="0" anchor="t"/>
          <a:lstStyle/>
          <a:p>
            <a:pPr marL="0" indent="0" algn="l">
              <a:lnSpc>
                <a:spcPts val="4850"/>
              </a:lnSpc>
              <a:buNone/>
            </a:pPr>
            <a:r>
              <a:rPr lang="en-US" sz="3900" dirty="0">
                <a:solidFill>
                  <a:srgbClr val="3B4540"/>
                </a:solidFill>
                <a:latin typeface="Roboto Medium" pitchFamily="34" charset="0"/>
                <a:ea typeface="Roboto Medium" pitchFamily="34" charset="-122"/>
                <a:cs typeface="Roboto Medium" pitchFamily="34" charset="-120"/>
              </a:rPr>
              <a:t>Lab 04: C4 Model – System Context (Level 1)</a:t>
            </a:r>
            <a:endParaRPr lang="en-US" sz="3900" dirty="0"/>
          </a:p>
        </p:txBody>
      </p:sp>
      <p:sp>
        <p:nvSpPr>
          <p:cNvPr id="3" name="Text 1"/>
          <p:cNvSpPr/>
          <p:nvPr/>
        </p:nvSpPr>
        <p:spPr>
          <a:xfrm>
            <a:off x="793790" y="2254210"/>
            <a:ext cx="5747028"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High-Level System View and External Dependencies</a:t>
            </a:r>
            <a:endParaRPr lang="en-US" sz="1950" dirty="0"/>
          </a:p>
        </p:txBody>
      </p:sp>
      <p:sp>
        <p:nvSpPr>
          <p:cNvPr id="4" name="Text 2"/>
          <p:cNvSpPr/>
          <p:nvPr/>
        </p:nvSpPr>
        <p:spPr>
          <a:xfrm>
            <a:off x="793790" y="2862024"/>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The C4 model provides a hierarchical approach to documenting software architecture. Level 1 (System Context) shows the ShopSphere system as a black box, illustrating its relationships with users and external systems. This bird's-eye view helps stakeholders understand the system's boundaries and key interactions.</a:t>
            </a:r>
            <a:endParaRPr lang="en-US" sz="1550" dirty="0"/>
          </a:p>
        </p:txBody>
      </p:sp>
      <p:sp>
        <p:nvSpPr>
          <p:cNvPr id="5" name="Shape 3"/>
          <p:cNvSpPr/>
          <p:nvPr/>
        </p:nvSpPr>
        <p:spPr>
          <a:xfrm>
            <a:off x="793790" y="4037886"/>
            <a:ext cx="3111937" cy="1778556"/>
          </a:xfrm>
          <a:prstGeom prst="roundRect">
            <a:avLst>
              <a:gd name="adj" fmla="val 1674"/>
            </a:avLst>
          </a:prstGeom>
          <a:solidFill>
            <a:srgbClr val="E8F3E8"/>
          </a:solidFill>
          <a:ln/>
        </p:spPr>
      </p:sp>
      <p:sp>
        <p:nvSpPr>
          <p:cNvPr id="6" name="Text 4"/>
          <p:cNvSpPr/>
          <p:nvPr/>
        </p:nvSpPr>
        <p:spPr>
          <a:xfrm>
            <a:off x="992148" y="4236244"/>
            <a:ext cx="2715220" cy="620316"/>
          </a:xfrm>
          <a:prstGeom prst="rect">
            <a:avLst/>
          </a:prstGeom>
          <a:noFill/>
          <a:ln/>
        </p:spPr>
        <p:txBody>
          <a:bodyPr wrap="squar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C4 Level 1: System Context</a:t>
            </a:r>
            <a:endParaRPr lang="en-US" sz="1950" dirty="0"/>
          </a:p>
        </p:txBody>
      </p:sp>
      <p:sp>
        <p:nvSpPr>
          <p:cNvPr id="7" name="Text 5"/>
          <p:cNvSpPr/>
          <p:nvPr/>
        </p:nvSpPr>
        <p:spPr>
          <a:xfrm>
            <a:off x="992148" y="4975622"/>
            <a:ext cx="2715220"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Shows system boundary and external actors</a:t>
            </a:r>
            <a:endParaRPr lang="en-US" sz="1550" dirty="0"/>
          </a:p>
        </p:txBody>
      </p:sp>
      <p:sp>
        <p:nvSpPr>
          <p:cNvPr id="8" name="Shape 6"/>
          <p:cNvSpPr/>
          <p:nvPr/>
        </p:nvSpPr>
        <p:spPr>
          <a:xfrm>
            <a:off x="4104084" y="4037886"/>
            <a:ext cx="3111937" cy="1778556"/>
          </a:xfrm>
          <a:prstGeom prst="roundRect">
            <a:avLst>
              <a:gd name="adj" fmla="val 1674"/>
            </a:avLst>
          </a:prstGeom>
          <a:solidFill>
            <a:srgbClr val="E8F3E8"/>
          </a:solidFill>
          <a:ln/>
        </p:spPr>
      </p:sp>
      <p:sp>
        <p:nvSpPr>
          <p:cNvPr id="9" name="Text 7"/>
          <p:cNvSpPr/>
          <p:nvPr/>
        </p:nvSpPr>
        <p:spPr>
          <a:xfrm>
            <a:off x="4302443" y="42362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C4 Level 2: Container</a:t>
            </a:r>
            <a:endParaRPr lang="en-US" sz="1950" dirty="0"/>
          </a:p>
        </p:txBody>
      </p:sp>
      <p:sp>
        <p:nvSpPr>
          <p:cNvPr id="10" name="Text 8"/>
          <p:cNvSpPr/>
          <p:nvPr/>
        </p:nvSpPr>
        <p:spPr>
          <a:xfrm>
            <a:off x="4302443" y="4665464"/>
            <a:ext cx="2715220" cy="95261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Reveals major application containers (API Gateway, services, databases)</a:t>
            </a:r>
            <a:endParaRPr lang="en-US" sz="1550" dirty="0"/>
          </a:p>
        </p:txBody>
      </p:sp>
      <p:sp>
        <p:nvSpPr>
          <p:cNvPr id="11" name="Shape 9"/>
          <p:cNvSpPr/>
          <p:nvPr/>
        </p:nvSpPr>
        <p:spPr>
          <a:xfrm>
            <a:off x="7414379" y="4037886"/>
            <a:ext cx="3111937" cy="1778556"/>
          </a:xfrm>
          <a:prstGeom prst="roundRect">
            <a:avLst>
              <a:gd name="adj" fmla="val 1674"/>
            </a:avLst>
          </a:prstGeom>
          <a:solidFill>
            <a:srgbClr val="E8F3E8"/>
          </a:solidFill>
          <a:ln/>
        </p:spPr>
      </p:sp>
      <p:sp>
        <p:nvSpPr>
          <p:cNvPr id="12" name="Text 10"/>
          <p:cNvSpPr/>
          <p:nvPr/>
        </p:nvSpPr>
        <p:spPr>
          <a:xfrm>
            <a:off x="7612737" y="4236244"/>
            <a:ext cx="2567226" cy="310158"/>
          </a:xfrm>
          <a:prstGeom prst="rect">
            <a:avLst/>
          </a:prstGeom>
          <a:noFill/>
          <a:ln/>
        </p:spPr>
        <p:txBody>
          <a:bodyPr wrap="non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C4 Level 3: Component</a:t>
            </a:r>
            <a:endParaRPr lang="en-US" sz="1950" dirty="0"/>
          </a:p>
        </p:txBody>
      </p:sp>
      <p:sp>
        <p:nvSpPr>
          <p:cNvPr id="13" name="Text 11"/>
          <p:cNvSpPr/>
          <p:nvPr/>
        </p:nvSpPr>
        <p:spPr>
          <a:xfrm>
            <a:off x="7612737" y="4665464"/>
            <a:ext cx="2715220"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Details internal components within each container</a:t>
            </a:r>
            <a:endParaRPr lang="en-US" sz="1550" dirty="0"/>
          </a:p>
        </p:txBody>
      </p:sp>
      <p:sp>
        <p:nvSpPr>
          <p:cNvPr id="14" name="Shape 12"/>
          <p:cNvSpPr/>
          <p:nvPr/>
        </p:nvSpPr>
        <p:spPr>
          <a:xfrm>
            <a:off x="10724674" y="4037886"/>
            <a:ext cx="3111937" cy="1778556"/>
          </a:xfrm>
          <a:prstGeom prst="roundRect">
            <a:avLst>
              <a:gd name="adj" fmla="val 1674"/>
            </a:avLst>
          </a:prstGeom>
          <a:solidFill>
            <a:srgbClr val="E8F3E8"/>
          </a:solidFill>
          <a:ln/>
        </p:spPr>
      </p:sp>
      <p:sp>
        <p:nvSpPr>
          <p:cNvPr id="15" name="Text 13"/>
          <p:cNvSpPr/>
          <p:nvPr/>
        </p:nvSpPr>
        <p:spPr>
          <a:xfrm>
            <a:off x="10923032" y="423624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C4 Level 4: Code</a:t>
            </a:r>
            <a:endParaRPr lang="en-US" sz="1950" dirty="0"/>
          </a:p>
        </p:txBody>
      </p:sp>
      <p:sp>
        <p:nvSpPr>
          <p:cNvPr id="16" name="Text 14"/>
          <p:cNvSpPr/>
          <p:nvPr/>
        </p:nvSpPr>
        <p:spPr>
          <a:xfrm>
            <a:off x="10923032" y="4665464"/>
            <a:ext cx="2715220"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Shows implementation details (classes, interfaces)</a:t>
            </a:r>
            <a:endParaRPr lang="en-US" sz="1550" dirty="0"/>
          </a:p>
        </p:txBody>
      </p:sp>
      <p:sp>
        <p:nvSpPr>
          <p:cNvPr id="17" name="Text 15"/>
          <p:cNvSpPr/>
          <p:nvPr/>
        </p:nvSpPr>
        <p:spPr>
          <a:xfrm>
            <a:off x="793790" y="6039683"/>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Our architecture documentation spans all four C4 levels, providing different perspectives for different stakeholder groups: business users focus on L1, architects on L2-L3, and developers on L3-L4.</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608886"/>
            <a:ext cx="4828937" cy="527090"/>
          </a:xfrm>
          <a:prstGeom prst="rect">
            <a:avLst/>
          </a:prstGeom>
          <a:noFill/>
          <a:ln/>
        </p:spPr>
        <p:txBody>
          <a:bodyPr wrap="none" lIns="0" tIns="0" rIns="0" bIns="0" rtlCol="0" anchor="t"/>
          <a:lstStyle/>
          <a:p>
            <a:pPr marL="0" indent="0" algn="l">
              <a:lnSpc>
                <a:spcPts val="4150"/>
              </a:lnSpc>
              <a:buNone/>
            </a:pPr>
            <a:r>
              <a:rPr lang="en-US" sz="3300" dirty="0">
                <a:solidFill>
                  <a:srgbClr val="3B4540"/>
                </a:solidFill>
                <a:latin typeface="Roboto Medium" pitchFamily="34" charset="0"/>
                <a:ea typeface="Roboto Medium" pitchFamily="34" charset="-122"/>
                <a:cs typeface="Roboto Medium" pitchFamily="34" charset="-120"/>
              </a:rPr>
              <a:t>Lab 04: Service Contracts</a:t>
            </a:r>
            <a:endParaRPr lang="en-US" sz="3300" dirty="0"/>
          </a:p>
        </p:txBody>
      </p:sp>
      <p:sp>
        <p:nvSpPr>
          <p:cNvPr id="3" name="Text 1"/>
          <p:cNvSpPr/>
          <p:nvPr/>
        </p:nvSpPr>
        <p:spPr>
          <a:xfrm>
            <a:off x="793790" y="1193244"/>
            <a:ext cx="4989433" cy="263485"/>
          </a:xfrm>
          <a:prstGeom prst="rect">
            <a:avLst/>
          </a:prstGeom>
          <a:noFill/>
          <a:ln/>
        </p:spPr>
        <p:txBody>
          <a:bodyPr wrap="none" lIns="0" tIns="0" rIns="0" bIns="0" rtlCol="0" anchor="t"/>
          <a:lstStyle/>
          <a:p>
            <a:pPr marL="0" indent="0" algn="l">
              <a:lnSpc>
                <a:spcPts val="2050"/>
              </a:lnSpc>
              <a:buNone/>
            </a:pPr>
            <a:r>
              <a:rPr lang="en-US" sz="1650" dirty="0">
                <a:solidFill>
                  <a:srgbClr val="3B4540"/>
                </a:solidFill>
                <a:latin typeface="Roboto Medium" pitchFamily="34" charset="0"/>
                <a:ea typeface="Roboto Medium" pitchFamily="34" charset="-122"/>
                <a:cs typeface="Roboto Medium" pitchFamily="34" charset="-120"/>
              </a:rPr>
              <a:t>API Endpoint Definitions and Interface Specifications</a:t>
            </a:r>
            <a:endParaRPr lang="en-US" sz="1650" dirty="0"/>
          </a:p>
        </p:txBody>
      </p:sp>
      <p:sp>
        <p:nvSpPr>
          <p:cNvPr id="4" name="Text 2"/>
          <p:cNvSpPr/>
          <p:nvPr/>
        </p:nvSpPr>
        <p:spPr>
          <a:xfrm>
            <a:off x="793790" y="1671757"/>
            <a:ext cx="13042821"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Well-defined service contracts are essential for microservices architecture. Each service exposes a clear RESTful API that other services consume. These contracts enable independent development and testing while ensuring consistent integration patterns across the system.</a:t>
            </a:r>
            <a:endParaRPr lang="en-US" sz="1300" dirty="0"/>
          </a:p>
        </p:txBody>
      </p:sp>
      <p:sp>
        <p:nvSpPr>
          <p:cNvPr id="5" name="Shape 3"/>
          <p:cNvSpPr/>
          <p:nvPr/>
        </p:nvSpPr>
        <p:spPr>
          <a:xfrm>
            <a:off x="793790" y="2332315"/>
            <a:ext cx="13042821" cy="3822144"/>
          </a:xfrm>
          <a:prstGeom prst="roundRect">
            <a:avLst>
              <a:gd name="adj" fmla="val 662"/>
            </a:avLst>
          </a:prstGeom>
          <a:noFill/>
          <a:ln w="7620">
            <a:solidFill>
              <a:srgbClr val="000000">
                <a:alpha val="8000"/>
              </a:srgbClr>
            </a:solidFill>
            <a:prstDash val="solid"/>
          </a:ln>
        </p:spPr>
      </p:sp>
      <p:sp>
        <p:nvSpPr>
          <p:cNvPr id="6" name="Shape 4"/>
          <p:cNvSpPr/>
          <p:nvPr/>
        </p:nvSpPr>
        <p:spPr>
          <a:xfrm>
            <a:off x="801410" y="2339935"/>
            <a:ext cx="13027581" cy="436840"/>
          </a:xfrm>
          <a:prstGeom prst="rect">
            <a:avLst/>
          </a:prstGeom>
          <a:solidFill>
            <a:srgbClr val="FFFFFF">
              <a:alpha val="4000"/>
            </a:srgbClr>
          </a:solidFill>
          <a:ln/>
        </p:spPr>
      </p:sp>
      <p:sp>
        <p:nvSpPr>
          <p:cNvPr id="7" name="Text 5"/>
          <p:cNvSpPr/>
          <p:nvPr/>
        </p:nvSpPr>
        <p:spPr>
          <a:xfrm>
            <a:off x="970240" y="2433518"/>
            <a:ext cx="226445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Service</a:t>
            </a:r>
            <a:endParaRPr lang="en-US" sz="1300" dirty="0"/>
          </a:p>
        </p:txBody>
      </p:sp>
      <p:sp>
        <p:nvSpPr>
          <p:cNvPr id="8" name="Text 6"/>
          <p:cNvSpPr/>
          <p:nvPr/>
        </p:nvSpPr>
        <p:spPr>
          <a:xfrm>
            <a:off x="3579495" y="2433518"/>
            <a:ext cx="3563422"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Endpoint</a:t>
            </a:r>
            <a:endParaRPr lang="en-US" sz="1300" dirty="0"/>
          </a:p>
        </p:txBody>
      </p:sp>
      <p:sp>
        <p:nvSpPr>
          <p:cNvPr id="9" name="Text 7"/>
          <p:cNvSpPr/>
          <p:nvPr/>
        </p:nvSpPr>
        <p:spPr>
          <a:xfrm>
            <a:off x="7487722" y="2433518"/>
            <a:ext cx="1218486"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Method</a:t>
            </a:r>
            <a:endParaRPr lang="en-US" sz="1300" dirty="0"/>
          </a:p>
        </p:txBody>
      </p:sp>
      <p:sp>
        <p:nvSpPr>
          <p:cNvPr id="10" name="Text 8"/>
          <p:cNvSpPr/>
          <p:nvPr/>
        </p:nvSpPr>
        <p:spPr>
          <a:xfrm>
            <a:off x="9051012" y="2433518"/>
            <a:ext cx="4609386"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Description</a:t>
            </a:r>
            <a:endParaRPr lang="en-US" sz="1300" dirty="0"/>
          </a:p>
        </p:txBody>
      </p:sp>
      <p:sp>
        <p:nvSpPr>
          <p:cNvPr id="11" name="Shape 9"/>
          <p:cNvSpPr/>
          <p:nvPr/>
        </p:nvSpPr>
        <p:spPr>
          <a:xfrm>
            <a:off x="801410" y="2776776"/>
            <a:ext cx="13027581" cy="686514"/>
          </a:xfrm>
          <a:prstGeom prst="rect">
            <a:avLst/>
          </a:prstGeom>
          <a:solidFill>
            <a:srgbClr val="000000">
              <a:alpha val="4000"/>
            </a:srgbClr>
          </a:solidFill>
          <a:ln/>
        </p:spPr>
      </p:sp>
      <p:sp>
        <p:nvSpPr>
          <p:cNvPr id="12" name="Text 10"/>
          <p:cNvSpPr/>
          <p:nvPr/>
        </p:nvSpPr>
        <p:spPr>
          <a:xfrm>
            <a:off x="970240" y="2870359"/>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Catalog</a:t>
            </a:r>
            <a:endParaRPr lang="en-US" sz="1300" dirty="0"/>
          </a:p>
        </p:txBody>
      </p:sp>
      <p:sp>
        <p:nvSpPr>
          <p:cNvPr id="13" name="Text 11"/>
          <p:cNvSpPr/>
          <p:nvPr/>
        </p:nvSpPr>
        <p:spPr>
          <a:xfrm>
            <a:off x="3579495" y="2870359"/>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/api/products</a:t>
            </a:r>
            <a:endParaRPr lang="en-US" sz="1300" dirty="0"/>
          </a:p>
        </p:txBody>
      </p:sp>
      <p:sp>
        <p:nvSpPr>
          <p:cNvPr id="14" name="Text 12"/>
          <p:cNvSpPr/>
          <p:nvPr/>
        </p:nvSpPr>
        <p:spPr>
          <a:xfrm>
            <a:off x="7487722" y="2870359"/>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GET</a:t>
            </a:r>
            <a:endParaRPr lang="en-US" sz="1300" dirty="0"/>
          </a:p>
        </p:txBody>
      </p:sp>
      <p:sp>
        <p:nvSpPr>
          <p:cNvPr id="15" name="Text 13"/>
          <p:cNvSpPr/>
          <p:nvPr/>
        </p:nvSpPr>
        <p:spPr>
          <a:xfrm>
            <a:off x="9051012" y="2870359"/>
            <a:ext cx="4609386"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List and search products with filters (category, price range, keywords)</a:t>
            </a:r>
            <a:endParaRPr lang="en-US" sz="1300" dirty="0"/>
          </a:p>
        </p:txBody>
      </p:sp>
      <p:sp>
        <p:nvSpPr>
          <p:cNvPr id="16" name="Shape 14"/>
          <p:cNvSpPr/>
          <p:nvPr/>
        </p:nvSpPr>
        <p:spPr>
          <a:xfrm>
            <a:off x="801410" y="3463290"/>
            <a:ext cx="13027581" cy="686514"/>
          </a:xfrm>
          <a:prstGeom prst="rect">
            <a:avLst/>
          </a:prstGeom>
          <a:solidFill>
            <a:srgbClr val="FFFFFF">
              <a:alpha val="4000"/>
            </a:srgbClr>
          </a:solidFill>
          <a:ln/>
        </p:spPr>
      </p:sp>
      <p:sp>
        <p:nvSpPr>
          <p:cNvPr id="17" name="Text 15"/>
          <p:cNvSpPr/>
          <p:nvPr/>
        </p:nvSpPr>
        <p:spPr>
          <a:xfrm>
            <a:off x="970240" y="3556873"/>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Catalog</a:t>
            </a:r>
            <a:endParaRPr lang="en-US" sz="1300" dirty="0"/>
          </a:p>
        </p:txBody>
      </p:sp>
      <p:sp>
        <p:nvSpPr>
          <p:cNvPr id="18" name="Text 16"/>
          <p:cNvSpPr/>
          <p:nvPr/>
        </p:nvSpPr>
        <p:spPr>
          <a:xfrm>
            <a:off x="3579495" y="3556873"/>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/api/products/{id}</a:t>
            </a:r>
            <a:endParaRPr lang="en-US" sz="1300" dirty="0"/>
          </a:p>
        </p:txBody>
      </p:sp>
      <p:sp>
        <p:nvSpPr>
          <p:cNvPr id="19" name="Text 17"/>
          <p:cNvSpPr/>
          <p:nvPr/>
        </p:nvSpPr>
        <p:spPr>
          <a:xfrm>
            <a:off x="7487722" y="3556873"/>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GET</a:t>
            </a:r>
            <a:endParaRPr lang="en-US" sz="1300" dirty="0"/>
          </a:p>
        </p:txBody>
      </p:sp>
      <p:sp>
        <p:nvSpPr>
          <p:cNvPr id="20" name="Text 18"/>
          <p:cNvSpPr/>
          <p:nvPr/>
        </p:nvSpPr>
        <p:spPr>
          <a:xfrm>
            <a:off x="9051012" y="3556873"/>
            <a:ext cx="4609386"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Retrieve detailed product information including specs, reviews, and availability</a:t>
            </a:r>
            <a:endParaRPr lang="en-US" sz="1300" dirty="0"/>
          </a:p>
        </p:txBody>
      </p:sp>
      <p:sp>
        <p:nvSpPr>
          <p:cNvPr id="21" name="Shape 19"/>
          <p:cNvSpPr/>
          <p:nvPr/>
        </p:nvSpPr>
        <p:spPr>
          <a:xfrm>
            <a:off x="801410" y="4149804"/>
            <a:ext cx="13027581" cy="436840"/>
          </a:xfrm>
          <a:prstGeom prst="rect">
            <a:avLst/>
          </a:prstGeom>
          <a:solidFill>
            <a:srgbClr val="000000">
              <a:alpha val="4000"/>
            </a:srgbClr>
          </a:solidFill>
          <a:ln/>
        </p:spPr>
      </p:sp>
      <p:sp>
        <p:nvSpPr>
          <p:cNvPr id="22" name="Text 20"/>
          <p:cNvSpPr/>
          <p:nvPr/>
        </p:nvSpPr>
        <p:spPr>
          <a:xfrm>
            <a:off x="970240" y="4243388"/>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Cart</a:t>
            </a:r>
            <a:endParaRPr lang="en-US" sz="1300" dirty="0"/>
          </a:p>
        </p:txBody>
      </p:sp>
      <p:sp>
        <p:nvSpPr>
          <p:cNvPr id="23" name="Text 21"/>
          <p:cNvSpPr/>
          <p:nvPr/>
        </p:nvSpPr>
        <p:spPr>
          <a:xfrm>
            <a:off x="3579495" y="4243388"/>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/api/cart</a:t>
            </a:r>
            <a:endParaRPr lang="en-US" sz="1300" dirty="0"/>
          </a:p>
        </p:txBody>
      </p:sp>
      <p:sp>
        <p:nvSpPr>
          <p:cNvPr id="24" name="Text 22"/>
          <p:cNvSpPr/>
          <p:nvPr/>
        </p:nvSpPr>
        <p:spPr>
          <a:xfrm>
            <a:off x="7487722" y="4243388"/>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POST</a:t>
            </a:r>
            <a:endParaRPr lang="en-US" sz="1300" dirty="0"/>
          </a:p>
        </p:txBody>
      </p:sp>
      <p:sp>
        <p:nvSpPr>
          <p:cNvPr id="25" name="Text 23"/>
          <p:cNvSpPr/>
          <p:nvPr/>
        </p:nvSpPr>
        <p:spPr>
          <a:xfrm>
            <a:off x="9051012" y="4243388"/>
            <a:ext cx="46093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Add product to shopping cart with specified quantity</a:t>
            </a:r>
            <a:endParaRPr lang="en-US" sz="1300" dirty="0"/>
          </a:p>
        </p:txBody>
      </p:sp>
      <p:sp>
        <p:nvSpPr>
          <p:cNvPr id="26" name="Shape 24"/>
          <p:cNvSpPr/>
          <p:nvPr/>
        </p:nvSpPr>
        <p:spPr>
          <a:xfrm>
            <a:off x="801410" y="4586645"/>
            <a:ext cx="13027581" cy="436840"/>
          </a:xfrm>
          <a:prstGeom prst="rect">
            <a:avLst/>
          </a:prstGeom>
          <a:solidFill>
            <a:srgbClr val="FFFFFF">
              <a:alpha val="4000"/>
            </a:srgbClr>
          </a:solidFill>
          <a:ln/>
        </p:spPr>
      </p:sp>
      <p:sp>
        <p:nvSpPr>
          <p:cNvPr id="27" name="Text 25"/>
          <p:cNvSpPr/>
          <p:nvPr/>
        </p:nvSpPr>
        <p:spPr>
          <a:xfrm>
            <a:off x="970240" y="4680228"/>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Cart</a:t>
            </a:r>
            <a:endParaRPr lang="en-US" sz="1300" dirty="0"/>
          </a:p>
        </p:txBody>
      </p:sp>
      <p:sp>
        <p:nvSpPr>
          <p:cNvPr id="28" name="Text 26"/>
          <p:cNvSpPr/>
          <p:nvPr/>
        </p:nvSpPr>
        <p:spPr>
          <a:xfrm>
            <a:off x="3579495" y="4680228"/>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/api/cart/{id}</a:t>
            </a:r>
            <a:endParaRPr lang="en-US" sz="1300" dirty="0"/>
          </a:p>
        </p:txBody>
      </p:sp>
      <p:sp>
        <p:nvSpPr>
          <p:cNvPr id="29" name="Text 27"/>
          <p:cNvSpPr/>
          <p:nvPr/>
        </p:nvSpPr>
        <p:spPr>
          <a:xfrm>
            <a:off x="7487722" y="4680228"/>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DELETE</a:t>
            </a:r>
            <a:endParaRPr lang="en-US" sz="1300" dirty="0"/>
          </a:p>
        </p:txBody>
      </p:sp>
      <p:sp>
        <p:nvSpPr>
          <p:cNvPr id="30" name="Text 28"/>
          <p:cNvSpPr/>
          <p:nvPr/>
        </p:nvSpPr>
        <p:spPr>
          <a:xfrm>
            <a:off x="9051012" y="4680228"/>
            <a:ext cx="46093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Remove item from cart by cart item identifier</a:t>
            </a:r>
            <a:endParaRPr lang="en-US" sz="1300" dirty="0"/>
          </a:p>
        </p:txBody>
      </p:sp>
      <p:sp>
        <p:nvSpPr>
          <p:cNvPr id="31" name="Shape 29"/>
          <p:cNvSpPr/>
          <p:nvPr/>
        </p:nvSpPr>
        <p:spPr>
          <a:xfrm>
            <a:off x="801410" y="5023485"/>
            <a:ext cx="13027581" cy="436840"/>
          </a:xfrm>
          <a:prstGeom prst="rect">
            <a:avLst/>
          </a:prstGeom>
          <a:solidFill>
            <a:srgbClr val="000000">
              <a:alpha val="4000"/>
            </a:srgbClr>
          </a:solidFill>
          <a:ln/>
        </p:spPr>
      </p:sp>
      <p:sp>
        <p:nvSpPr>
          <p:cNvPr id="32" name="Text 30"/>
          <p:cNvSpPr/>
          <p:nvPr/>
        </p:nvSpPr>
        <p:spPr>
          <a:xfrm>
            <a:off x="970240" y="5117068"/>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Order</a:t>
            </a:r>
            <a:endParaRPr lang="en-US" sz="1300" dirty="0"/>
          </a:p>
        </p:txBody>
      </p:sp>
      <p:sp>
        <p:nvSpPr>
          <p:cNvPr id="33" name="Text 31"/>
          <p:cNvSpPr/>
          <p:nvPr/>
        </p:nvSpPr>
        <p:spPr>
          <a:xfrm>
            <a:off x="3579495" y="5117068"/>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/api/orders</a:t>
            </a:r>
            <a:endParaRPr lang="en-US" sz="1300" dirty="0"/>
          </a:p>
        </p:txBody>
      </p:sp>
      <p:sp>
        <p:nvSpPr>
          <p:cNvPr id="34" name="Text 32"/>
          <p:cNvSpPr/>
          <p:nvPr/>
        </p:nvSpPr>
        <p:spPr>
          <a:xfrm>
            <a:off x="7487722" y="5117068"/>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POST</a:t>
            </a:r>
            <a:endParaRPr lang="en-US" sz="1300" dirty="0"/>
          </a:p>
        </p:txBody>
      </p:sp>
      <p:sp>
        <p:nvSpPr>
          <p:cNvPr id="35" name="Text 33"/>
          <p:cNvSpPr/>
          <p:nvPr/>
        </p:nvSpPr>
        <p:spPr>
          <a:xfrm>
            <a:off x="9051012" y="5117068"/>
            <a:ext cx="46093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Create new order from cart contents with shipping details</a:t>
            </a:r>
            <a:endParaRPr lang="en-US" sz="1300" dirty="0"/>
          </a:p>
        </p:txBody>
      </p:sp>
      <p:sp>
        <p:nvSpPr>
          <p:cNvPr id="36" name="Shape 34"/>
          <p:cNvSpPr/>
          <p:nvPr/>
        </p:nvSpPr>
        <p:spPr>
          <a:xfrm>
            <a:off x="801410" y="5460325"/>
            <a:ext cx="13027581" cy="686514"/>
          </a:xfrm>
          <a:prstGeom prst="rect">
            <a:avLst/>
          </a:prstGeom>
          <a:solidFill>
            <a:srgbClr val="FFFFFF">
              <a:alpha val="4000"/>
            </a:srgbClr>
          </a:solidFill>
          <a:ln/>
        </p:spPr>
      </p:sp>
      <p:sp>
        <p:nvSpPr>
          <p:cNvPr id="37" name="Text 35"/>
          <p:cNvSpPr/>
          <p:nvPr/>
        </p:nvSpPr>
        <p:spPr>
          <a:xfrm>
            <a:off x="970240" y="5553908"/>
            <a:ext cx="2264450"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Payment</a:t>
            </a:r>
            <a:endParaRPr lang="en-US" sz="1300" dirty="0"/>
          </a:p>
        </p:txBody>
      </p:sp>
      <p:sp>
        <p:nvSpPr>
          <p:cNvPr id="38" name="Text 36"/>
          <p:cNvSpPr/>
          <p:nvPr/>
        </p:nvSpPr>
        <p:spPr>
          <a:xfrm>
            <a:off x="3579495" y="5553908"/>
            <a:ext cx="3563422"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/payment/{method}/{txn}/init</a:t>
            </a:r>
            <a:endParaRPr lang="en-US" sz="1300" dirty="0"/>
          </a:p>
        </p:txBody>
      </p:sp>
      <p:sp>
        <p:nvSpPr>
          <p:cNvPr id="39" name="Text 37"/>
          <p:cNvSpPr/>
          <p:nvPr/>
        </p:nvSpPr>
        <p:spPr>
          <a:xfrm>
            <a:off x="7487722" y="5553908"/>
            <a:ext cx="1218486" cy="249674"/>
          </a:xfrm>
          <a:prstGeom prst="rect">
            <a:avLst/>
          </a:prstGeom>
          <a:noFill/>
          <a:ln/>
        </p:spPr>
        <p:txBody>
          <a:bodyPr wrap="non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POST</a:t>
            </a:r>
            <a:endParaRPr lang="en-US" sz="1300" dirty="0"/>
          </a:p>
        </p:txBody>
      </p:sp>
      <p:sp>
        <p:nvSpPr>
          <p:cNvPr id="40" name="Text 38"/>
          <p:cNvSpPr/>
          <p:nvPr/>
        </p:nvSpPr>
        <p:spPr>
          <a:xfrm>
            <a:off x="9051012" y="5553908"/>
            <a:ext cx="4609386"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Initiate payment transaction with selected gateway (MoMo/VNPay)</a:t>
            </a:r>
            <a:endParaRPr lang="en-US" sz="1300" dirty="0"/>
          </a:p>
        </p:txBody>
      </p:sp>
      <p:sp>
        <p:nvSpPr>
          <p:cNvPr id="41" name="Shape 39"/>
          <p:cNvSpPr/>
          <p:nvPr/>
        </p:nvSpPr>
        <p:spPr>
          <a:xfrm>
            <a:off x="793790" y="6315670"/>
            <a:ext cx="13042821" cy="1304925"/>
          </a:xfrm>
          <a:prstGeom prst="roundRect">
            <a:avLst>
              <a:gd name="adj" fmla="val 1939"/>
            </a:avLst>
          </a:prstGeom>
          <a:solidFill>
            <a:srgbClr val="CCE6D1"/>
          </a:solidFill>
          <a:ln/>
        </p:spPr>
      </p:sp>
      <p:pic>
        <p:nvPicPr>
          <p:cNvPr id="42" name="Image 0" descr="preencoded.png"/>
          <p:cNvPicPr>
            <a:picLocks noChangeAspect="1"/>
          </p:cNvPicPr>
          <p:nvPr/>
        </p:nvPicPr>
        <p:blipFill>
          <a:blip r:embed="rId3"/>
          <a:stretch>
            <a:fillRect/>
          </a:stretch>
        </p:blipFill>
        <p:spPr>
          <a:xfrm>
            <a:off x="962382" y="6514743"/>
            <a:ext cx="263485" cy="210860"/>
          </a:xfrm>
          <a:prstGeom prst="rect">
            <a:avLst/>
          </a:prstGeom>
        </p:spPr>
      </p:pic>
      <p:sp>
        <p:nvSpPr>
          <p:cNvPr id="43" name="Text 40"/>
          <p:cNvSpPr/>
          <p:nvPr/>
        </p:nvSpPr>
        <p:spPr>
          <a:xfrm>
            <a:off x="1394460" y="6501170"/>
            <a:ext cx="2779871" cy="263485"/>
          </a:xfrm>
          <a:prstGeom prst="rect">
            <a:avLst/>
          </a:prstGeom>
          <a:noFill/>
          <a:ln/>
        </p:spPr>
        <p:txBody>
          <a:bodyPr wrap="none" lIns="0" tIns="0" rIns="0" bIns="0" rtlCol="0" anchor="t"/>
          <a:lstStyle/>
          <a:p>
            <a:pPr marL="0" indent="0" algn="l">
              <a:lnSpc>
                <a:spcPts val="2050"/>
              </a:lnSpc>
              <a:buNone/>
            </a:pPr>
            <a:r>
              <a:rPr lang="en-US" sz="1650" dirty="0">
                <a:solidFill>
                  <a:srgbClr val="000000"/>
                </a:solidFill>
                <a:latin typeface="Roboto Medium" pitchFamily="34" charset="0"/>
                <a:ea typeface="Roboto Medium" pitchFamily="34" charset="-122"/>
                <a:cs typeface="Roboto Medium" pitchFamily="34" charset="-120"/>
              </a:rPr>
              <a:t>Database-per-Service Pattern</a:t>
            </a:r>
            <a:endParaRPr lang="en-US" sz="1650" dirty="0"/>
          </a:p>
        </p:txBody>
      </p:sp>
      <p:sp>
        <p:nvSpPr>
          <p:cNvPr id="44" name="Text 41"/>
          <p:cNvSpPr/>
          <p:nvPr/>
        </p:nvSpPr>
        <p:spPr>
          <a:xfrm>
            <a:off x="1394460" y="6908006"/>
            <a:ext cx="12273558" cy="499348"/>
          </a:xfrm>
          <a:prstGeom prst="rect">
            <a:avLst/>
          </a:prstGeom>
          <a:noFill/>
          <a:ln/>
        </p:spPr>
        <p:txBody>
          <a:bodyPr wrap="square" lIns="0" tIns="0" rIns="0" bIns="0" rtlCol="0" anchor="t"/>
          <a:lstStyle/>
          <a:p>
            <a:pPr marL="0" indent="0" algn="l">
              <a:lnSpc>
                <a:spcPts val="1950"/>
              </a:lnSpc>
              <a:buNone/>
            </a:pPr>
            <a:r>
              <a:rPr lang="en-US" sz="1300" b="1" dirty="0">
                <a:solidFill>
                  <a:srgbClr val="000000"/>
                </a:solidFill>
                <a:latin typeface="Roboto" pitchFamily="34" charset="0"/>
                <a:ea typeface="Roboto" pitchFamily="34" charset="-122"/>
                <a:cs typeface="Roboto" pitchFamily="34" charset="-120"/>
              </a:rPr>
              <a:t>Critical rule:</a:t>
            </a:r>
            <a:r>
              <a:rPr lang="en-US" sz="1300" dirty="0">
                <a:solidFill>
                  <a:srgbClr val="000000"/>
                </a:solidFill>
                <a:latin typeface="Roboto" pitchFamily="34" charset="0"/>
                <a:ea typeface="Roboto" pitchFamily="34" charset="-122"/>
                <a:cs typeface="Roboto" pitchFamily="34" charset="-120"/>
              </a:rPr>
              <a:t> Services must NOT share databases. For example, Cart Service calls Catalog Service's REST API to retrieve product information rather than directly querying Catalog's database. This ensures loose coupling and independent scalability.</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793790" y="3153013"/>
            <a:ext cx="983337" cy="373142"/>
          </a:xfrm>
          <a:prstGeom prst="roundRect">
            <a:avLst>
              <a:gd name="adj" fmla="val 638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260169"/>
            <a:ext cx="158710" cy="158710"/>
          </a:xfrm>
          <a:prstGeom prst="rect">
            <a:avLst/>
          </a:prstGeom>
        </p:spPr>
      </p:pic>
      <p:sp>
        <p:nvSpPr>
          <p:cNvPr id="4" name="Text 1"/>
          <p:cNvSpPr/>
          <p:nvPr/>
        </p:nvSpPr>
        <p:spPr>
          <a:xfrm>
            <a:off x="1150858" y="3212544"/>
            <a:ext cx="507206"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LAB 06</a:t>
            </a:r>
            <a:endParaRPr lang="en-US" sz="1250" dirty="0"/>
          </a:p>
        </p:txBody>
      </p:sp>
      <p:sp>
        <p:nvSpPr>
          <p:cNvPr id="5" name="Text 2"/>
          <p:cNvSpPr/>
          <p:nvPr/>
        </p:nvSpPr>
        <p:spPr>
          <a:xfrm>
            <a:off x="793790" y="3605451"/>
            <a:ext cx="6847284"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API Gateway Pattern</a:t>
            </a:r>
            <a:endParaRPr lang="en-US" sz="5350" dirty="0"/>
          </a:p>
        </p:txBody>
      </p:sp>
      <p:sp>
        <p:nvSpPr>
          <p:cNvPr id="6" name="Text 3"/>
          <p:cNvSpPr/>
          <p:nvPr/>
        </p:nvSpPr>
        <p:spPr>
          <a:xfrm>
            <a:off x="793790" y="475892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Implementing centralized routing, authentication, and authorization to secure and simplify microservices communication.</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27384"/>
            <a:ext cx="10181749"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Electronics E-Commerce Website</a:t>
            </a:r>
            <a:endParaRPr lang="en-US" sz="5350" dirty="0"/>
          </a:p>
        </p:txBody>
      </p:sp>
      <p:sp>
        <p:nvSpPr>
          <p:cNvPr id="3" name="Text 1"/>
          <p:cNvSpPr/>
          <p:nvPr/>
        </p:nvSpPr>
        <p:spPr>
          <a:xfrm>
            <a:off x="793790" y="3080861"/>
            <a:ext cx="3803452"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ShopSphere Platform Architecture</a:t>
            </a:r>
            <a:endParaRPr lang="en-US" sz="1950" dirty="0"/>
          </a:p>
        </p:txBody>
      </p:sp>
      <p:sp>
        <p:nvSpPr>
          <p:cNvPr id="4" name="Text 2"/>
          <p:cNvSpPr/>
          <p:nvPr/>
        </p:nvSpPr>
        <p:spPr>
          <a:xfrm>
            <a:off x="793790" y="368867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A comprehensive exploration of software architecture patterns, from monolithic layered design to distributed microservices, demonstrating the evolution of a modern e-commerce system for electronic products.</a:t>
            </a:r>
            <a:endParaRPr lang="en-US" sz="1550" dirty="0"/>
          </a:p>
        </p:txBody>
      </p:sp>
      <p:sp>
        <p:nvSpPr>
          <p:cNvPr id="5" name="Shape 3"/>
          <p:cNvSpPr/>
          <p:nvPr/>
        </p:nvSpPr>
        <p:spPr>
          <a:xfrm>
            <a:off x="793790" y="4546997"/>
            <a:ext cx="6422231" cy="1143476"/>
          </a:xfrm>
          <a:prstGeom prst="roundRect">
            <a:avLst>
              <a:gd name="adj" fmla="val 2604"/>
            </a:avLst>
          </a:prstGeom>
          <a:solidFill>
            <a:srgbClr val="E8F3E8"/>
          </a:solidFill>
          <a:ln/>
        </p:spPr>
      </p:sp>
      <p:sp>
        <p:nvSpPr>
          <p:cNvPr id="6" name="Text 4"/>
          <p:cNvSpPr/>
          <p:nvPr/>
        </p:nvSpPr>
        <p:spPr>
          <a:xfrm>
            <a:off x="992148" y="47453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Group 16</a:t>
            </a:r>
            <a:endParaRPr lang="en-US" sz="1950" dirty="0"/>
          </a:p>
        </p:txBody>
      </p:sp>
      <p:sp>
        <p:nvSpPr>
          <p:cNvPr id="7" name="Text 5"/>
          <p:cNvSpPr/>
          <p:nvPr/>
        </p:nvSpPr>
        <p:spPr>
          <a:xfrm>
            <a:off x="992148" y="5174575"/>
            <a:ext cx="6025515"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Class N01</a:t>
            </a:r>
            <a:endParaRPr lang="en-US" sz="1550" dirty="0"/>
          </a:p>
        </p:txBody>
      </p:sp>
      <p:sp>
        <p:nvSpPr>
          <p:cNvPr id="8" name="Shape 6"/>
          <p:cNvSpPr/>
          <p:nvPr/>
        </p:nvSpPr>
        <p:spPr>
          <a:xfrm>
            <a:off x="7414379" y="4546997"/>
            <a:ext cx="6422231" cy="1143476"/>
          </a:xfrm>
          <a:prstGeom prst="roundRect">
            <a:avLst>
              <a:gd name="adj" fmla="val 2604"/>
            </a:avLst>
          </a:prstGeom>
          <a:solidFill>
            <a:srgbClr val="E8F3E8"/>
          </a:solidFill>
          <a:ln/>
        </p:spPr>
      </p:sp>
      <p:sp>
        <p:nvSpPr>
          <p:cNvPr id="9" name="Text 7"/>
          <p:cNvSpPr/>
          <p:nvPr/>
        </p:nvSpPr>
        <p:spPr>
          <a:xfrm>
            <a:off x="7612737" y="474535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405449"/>
                </a:solidFill>
                <a:latin typeface="Roboto Medium" pitchFamily="34" charset="0"/>
                <a:ea typeface="Roboto Medium" pitchFamily="34" charset="-122"/>
                <a:cs typeface="Roboto Medium" pitchFamily="34" charset="-120"/>
              </a:rPr>
              <a:t>Semester</a:t>
            </a:r>
            <a:endParaRPr lang="en-US" sz="1950" dirty="0"/>
          </a:p>
        </p:txBody>
      </p:sp>
      <p:sp>
        <p:nvSpPr>
          <p:cNvPr id="10" name="Text 8"/>
          <p:cNvSpPr/>
          <p:nvPr/>
        </p:nvSpPr>
        <p:spPr>
          <a:xfrm>
            <a:off x="7612737" y="5174575"/>
            <a:ext cx="6025515"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Spring 2025</a:t>
            </a:r>
            <a:endParaRPr lang="en-US" sz="1550" dirty="0"/>
          </a:p>
        </p:txBody>
      </p:sp>
      <p:sp>
        <p:nvSpPr>
          <p:cNvPr id="11" name="Shape 9"/>
          <p:cNvSpPr/>
          <p:nvPr/>
        </p:nvSpPr>
        <p:spPr>
          <a:xfrm>
            <a:off x="793790" y="5913715"/>
            <a:ext cx="2862977" cy="388382"/>
          </a:xfrm>
          <a:prstGeom prst="roundRect">
            <a:avLst>
              <a:gd name="adj" fmla="val 6132"/>
            </a:avLst>
          </a:prstGeom>
          <a:noFill/>
          <a:ln w="7620">
            <a:solidFill>
              <a:srgbClr val="438951"/>
            </a:solidFill>
            <a:prstDash val="solid"/>
          </a:ln>
        </p:spPr>
      </p:sp>
      <p:sp>
        <p:nvSpPr>
          <p:cNvPr id="12" name="Text 10"/>
          <p:cNvSpPr/>
          <p:nvPr/>
        </p:nvSpPr>
        <p:spPr>
          <a:xfrm>
            <a:off x="920472" y="5980867"/>
            <a:ext cx="2609612" cy="254079"/>
          </a:xfrm>
          <a:prstGeom prst="rect">
            <a:avLst/>
          </a:prstGeom>
          <a:noFill/>
          <a:ln/>
        </p:spPr>
        <p:txBody>
          <a:bodyPr wrap="none" lIns="0" tIns="0" rIns="0" bIns="0" rtlCol="0" anchor="t"/>
          <a:lstStyle/>
          <a:p>
            <a:pPr marL="0" indent="0" algn="l">
              <a:lnSpc>
                <a:spcPts val="2000"/>
              </a:lnSpc>
              <a:buNone/>
            </a:pPr>
            <a:r>
              <a:rPr lang="en-US" sz="1250" dirty="0">
                <a:solidFill>
                  <a:srgbClr val="438951"/>
                </a:solidFill>
                <a:latin typeface="Roboto" pitchFamily="34" charset="0"/>
                <a:ea typeface="Roboto" pitchFamily="34" charset="-122"/>
                <a:cs typeface="Roboto" pitchFamily="34" charset="-120"/>
              </a:rPr>
              <a:t>PHENIKAA SCHOOL OF COMPUTING</a:t>
            </a:r>
            <a:endParaRPr lang="en-US" sz="12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626507" y="430649"/>
            <a:ext cx="3809524" cy="318135"/>
          </a:xfrm>
          <a:prstGeom prst="rect">
            <a:avLst/>
          </a:prstGeom>
          <a:noFill/>
          <a:ln/>
        </p:spPr>
        <p:txBody>
          <a:bodyPr wrap="none" lIns="0" tIns="0" rIns="0" bIns="0" rtlCol="0" anchor="t"/>
          <a:lstStyle/>
          <a:p>
            <a:pPr marL="0" indent="0" algn="l">
              <a:lnSpc>
                <a:spcPts val="2500"/>
              </a:lnSpc>
              <a:buNone/>
            </a:pPr>
            <a:r>
              <a:rPr lang="en-US" sz="2000" dirty="0">
                <a:solidFill>
                  <a:srgbClr val="3B4540"/>
                </a:solidFill>
                <a:latin typeface="Roboto Medium" pitchFamily="34" charset="0"/>
                <a:ea typeface="Roboto Medium" pitchFamily="34" charset="-122"/>
                <a:cs typeface="Roboto Medium" pitchFamily="34" charset="-120"/>
              </a:rPr>
              <a:t>Lab 06: API Gateway Architecture</a:t>
            </a:r>
            <a:endParaRPr lang="en-US" sz="2000" dirty="0"/>
          </a:p>
        </p:txBody>
      </p:sp>
      <p:sp>
        <p:nvSpPr>
          <p:cNvPr id="3" name="Text 1"/>
          <p:cNvSpPr/>
          <p:nvPr/>
        </p:nvSpPr>
        <p:spPr>
          <a:xfrm>
            <a:off x="626507" y="769620"/>
            <a:ext cx="2798326" cy="159068"/>
          </a:xfrm>
          <a:prstGeom prst="rect">
            <a:avLst/>
          </a:prstGeom>
          <a:noFill/>
          <a:ln/>
        </p:spPr>
        <p:txBody>
          <a:bodyPr wrap="none" lIns="0" tIns="0" rIns="0" bIns="0" rtlCol="0" anchor="t"/>
          <a:lstStyle/>
          <a:p>
            <a:pPr marL="0" indent="0" algn="l">
              <a:lnSpc>
                <a:spcPts val="1250"/>
              </a:lnSpc>
              <a:buNone/>
            </a:pPr>
            <a:r>
              <a:rPr lang="en-US" sz="1000" dirty="0">
                <a:solidFill>
                  <a:srgbClr val="3B4540"/>
                </a:solidFill>
                <a:latin typeface="Roboto Medium" pitchFamily="34" charset="0"/>
                <a:ea typeface="Roboto Medium" pitchFamily="34" charset="-122"/>
                <a:cs typeface="Roboto Medium" pitchFamily="34" charset="-120"/>
              </a:rPr>
              <a:t>Reverse Proxy with Security Stub Implementation</a:t>
            </a:r>
            <a:endParaRPr lang="en-US" sz="1000" dirty="0"/>
          </a:p>
        </p:txBody>
      </p:sp>
      <p:sp>
        <p:nvSpPr>
          <p:cNvPr id="4" name="Text 2"/>
          <p:cNvSpPr/>
          <p:nvPr/>
        </p:nvSpPr>
        <p:spPr>
          <a:xfrm>
            <a:off x="626507" y="1007031"/>
            <a:ext cx="13377386" cy="246221"/>
          </a:xfrm>
          <a:prstGeom prst="rect">
            <a:avLst/>
          </a:prstGeom>
          <a:noFill/>
          <a:ln/>
        </p:spPr>
        <p:txBody>
          <a:bodyPr wrap="square" lIns="0" tIns="0" rIns="0" bIns="0" rtlCol="0" anchor="t"/>
          <a:lstStyle/>
          <a:p>
            <a:pPr marL="0" indent="0" algn="l">
              <a:lnSpc>
                <a:spcPts val="950"/>
              </a:lnSpc>
              <a:buNone/>
            </a:pPr>
            <a:r>
              <a:rPr lang="en-US" sz="800" dirty="0">
                <a:solidFill>
                  <a:srgbClr val="405449"/>
                </a:solidFill>
                <a:latin typeface="Roboto" pitchFamily="34" charset="0"/>
                <a:ea typeface="Roboto" pitchFamily="34" charset="-122"/>
                <a:cs typeface="Roboto" pitchFamily="34" charset="-120"/>
              </a:rPr>
              <a:t>The API Gateway serves as the single entry point for all client requests, providing cross-cutting concerns including authentication, authorization, rate limiting, and request routing. This pattern simplifies client interactions by presenting a unified API facade while routing requests to appropriate backend microservices.</a:t>
            </a:r>
            <a:endParaRPr lang="en-US" sz="800" dirty="0"/>
          </a:p>
        </p:txBody>
      </p:sp>
      <p:pic>
        <p:nvPicPr>
          <p:cNvPr id="5" name="Image 0" descr="preencoded.png"/>
          <p:cNvPicPr>
            <a:picLocks noChangeAspect="1"/>
          </p:cNvPicPr>
          <p:nvPr/>
        </p:nvPicPr>
        <p:blipFill>
          <a:blip r:embed="rId3"/>
          <a:stretch>
            <a:fillRect/>
          </a:stretch>
        </p:blipFill>
        <p:spPr>
          <a:xfrm>
            <a:off x="4339471" y="1311950"/>
            <a:ext cx="5951339" cy="4724281"/>
          </a:xfrm>
          <a:prstGeom prst="rect">
            <a:avLst/>
          </a:prstGeom>
        </p:spPr>
      </p:pic>
      <p:sp>
        <p:nvSpPr>
          <p:cNvPr id="6" name="Text 3"/>
          <p:cNvSpPr/>
          <p:nvPr/>
        </p:nvSpPr>
        <p:spPr>
          <a:xfrm>
            <a:off x="6772553" y="3163794"/>
            <a:ext cx="1069502" cy="978203"/>
          </a:xfrm>
          <a:prstGeom prst="rect">
            <a:avLst/>
          </a:prstGeom>
          <a:noFill/>
          <a:ln/>
        </p:spPr>
        <p:txBody>
          <a:bodyPr wrap="square" lIns="0" tIns="0" rIns="0" bIns="0" rtlCol="0" anchor="t"/>
          <a:lstStyle/>
          <a:p>
            <a:pPr marL="0" indent="0" algn="ctr">
              <a:lnSpc>
                <a:spcPts val="1900"/>
              </a:lnSpc>
              <a:buNone/>
            </a:pPr>
            <a:r>
              <a:rPr lang="en-US" sz="1500" dirty="0">
                <a:solidFill>
                  <a:srgbClr val="FFFFFF"/>
                </a:solidFill>
                <a:latin typeface="Roboto Medium" pitchFamily="34" charset="0"/>
                <a:ea typeface="Roboto Medium" pitchFamily="34" charset="-122"/>
                <a:cs typeface="Roboto Medium" pitchFamily="34" charset="-120"/>
              </a:rPr>
              <a:t>API Gateway Request Flow</a:t>
            </a:r>
            <a:endParaRPr lang="en-US" sz="1500" dirty="0"/>
          </a:p>
        </p:txBody>
      </p:sp>
      <p:sp>
        <p:nvSpPr>
          <p:cNvPr id="7" name="Text 4"/>
          <p:cNvSpPr/>
          <p:nvPr/>
        </p:nvSpPr>
        <p:spPr>
          <a:xfrm>
            <a:off x="7824665" y="1813060"/>
            <a:ext cx="1591074" cy="244551"/>
          </a:xfrm>
          <a:prstGeom prst="rect">
            <a:avLst/>
          </a:prstGeom>
          <a:noFill/>
          <a:ln/>
        </p:spPr>
        <p:txBody>
          <a:bodyPr wrap="non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Client</a:t>
            </a:r>
            <a:endParaRPr lang="en-US" sz="1500" dirty="0"/>
          </a:p>
        </p:txBody>
      </p:sp>
      <p:sp>
        <p:nvSpPr>
          <p:cNvPr id="8" name="Text 5"/>
          <p:cNvSpPr/>
          <p:nvPr/>
        </p:nvSpPr>
        <p:spPr>
          <a:xfrm>
            <a:off x="7824665" y="2127171"/>
            <a:ext cx="1591074" cy="295906"/>
          </a:xfrm>
          <a:prstGeom prst="rect">
            <a:avLst/>
          </a:prstGeom>
          <a:noFill/>
          <a:ln/>
        </p:spPr>
        <p:txBody>
          <a:bodyPr wrap="squar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Sends requests to Port 5000</a:t>
            </a:r>
            <a:endParaRPr lang="en-US" sz="1200" dirty="0"/>
          </a:p>
        </p:txBody>
      </p:sp>
      <p:sp>
        <p:nvSpPr>
          <p:cNvPr id="9" name="Text 6"/>
          <p:cNvSpPr/>
          <p:nvPr/>
        </p:nvSpPr>
        <p:spPr>
          <a:xfrm>
            <a:off x="5172648" y="1887104"/>
            <a:ext cx="1591074" cy="244551"/>
          </a:xfrm>
          <a:prstGeom prst="rect">
            <a:avLst/>
          </a:prstGeom>
          <a:noFill/>
          <a:ln/>
        </p:spPr>
        <p:txBody>
          <a:bodyPr wrap="non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MySQL Database</a:t>
            </a:r>
            <a:endParaRPr lang="en-US" sz="1500" dirty="0"/>
          </a:p>
        </p:txBody>
      </p:sp>
      <p:sp>
        <p:nvSpPr>
          <p:cNvPr id="10" name="Text 7"/>
          <p:cNvSpPr/>
          <p:nvPr/>
        </p:nvSpPr>
        <p:spPr>
          <a:xfrm>
            <a:off x="5172648" y="2201216"/>
            <a:ext cx="1591074" cy="147953"/>
          </a:xfrm>
          <a:prstGeom prst="rect">
            <a:avLst/>
          </a:prstGeom>
          <a:noFill/>
          <a:ln/>
        </p:spPr>
        <p:txBody>
          <a:bodyPr wrap="non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Product data storage</a:t>
            </a:r>
            <a:endParaRPr lang="en-US" sz="1200" dirty="0"/>
          </a:p>
        </p:txBody>
      </p:sp>
      <p:sp>
        <p:nvSpPr>
          <p:cNvPr id="11" name="Text 8"/>
          <p:cNvSpPr/>
          <p:nvPr/>
        </p:nvSpPr>
        <p:spPr>
          <a:xfrm>
            <a:off x="5172648" y="4794947"/>
            <a:ext cx="1591074" cy="489102"/>
          </a:xfrm>
          <a:prstGeom prst="rect">
            <a:avLst/>
          </a:prstGeom>
          <a:noFill/>
          <a:ln/>
        </p:spPr>
        <p:txBody>
          <a:bodyPr wrap="squar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Admin Role Check</a:t>
            </a:r>
            <a:endParaRPr lang="en-US" sz="1500" dirty="0"/>
          </a:p>
        </p:txBody>
      </p:sp>
      <p:sp>
        <p:nvSpPr>
          <p:cNvPr id="12" name="Text 9"/>
          <p:cNvSpPr/>
          <p:nvPr/>
        </p:nvSpPr>
        <p:spPr>
          <a:xfrm>
            <a:off x="5172648" y="5353610"/>
            <a:ext cx="1591074" cy="295907"/>
          </a:xfrm>
          <a:prstGeom prst="rect">
            <a:avLst/>
          </a:prstGeom>
          <a:noFill/>
          <a:ln/>
        </p:spPr>
        <p:txBody>
          <a:bodyPr wrap="squar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Authorize admin privileges</a:t>
            </a:r>
            <a:endParaRPr lang="en-US" sz="1200" dirty="0"/>
          </a:p>
        </p:txBody>
      </p:sp>
      <p:sp>
        <p:nvSpPr>
          <p:cNvPr id="13" name="Text 10"/>
          <p:cNvSpPr/>
          <p:nvPr/>
        </p:nvSpPr>
        <p:spPr>
          <a:xfrm>
            <a:off x="7824665" y="4917223"/>
            <a:ext cx="1591074" cy="244551"/>
          </a:xfrm>
          <a:prstGeom prst="rect">
            <a:avLst/>
          </a:prstGeom>
          <a:noFill/>
          <a:ln/>
        </p:spPr>
        <p:txBody>
          <a:bodyPr wrap="non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Token Validation</a:t>
            </a:r>
            <a:endParaRPr lang="en-US" sz="1500" dirty="0"/>
          </a:p>
        </p:txBody>
      </p:sp>
      <p:sp>
        <p:nvSpPr>
          <p:cNvPr id="14" name="Text 11"/>
          <p:cNvSpPr/>
          <p:nvPr/>
        </p:nvSpPr>
        <p:spPr>
          <a:xfrm>
            <a:off x="7824665" y="5231335"/>
            <a:ext cx="1591074" cy="295907"/>
          </a:xfrm>
          <a:prstGeom prst="rect">
            <a:avLst/>
          </a:prstGeom>
          <a:noFill/>
          <a:ln/>
        </p:spPr>
        <p:txBody>
          <a:bodyPr wrap="squar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Authenticate request token</a:t>
            </a:r>
            <a:endParaRPr lang="en-US" sz="1200" dirty="0"/>
          </a:p>
        </p:txBody>
      </p:sp>
      <p:sp>
        <p:nvSpPr>
          <p:cNvPr id="15" name="Text 12"/>
          <p:cNvSpPr/>
          <p:nvPr/>
        </p:nvSpPr>
        <p:spPr>
          <a:xfrm>
            <a:off x="8398544" y="3417448"/>
            <a:ext cx="1625854" cy="244551"/>
          </a:xfrm>
          <a:prstGeom prst="rect">
            <a:avLst/>
          </a:prstGeom>
          <a:noFill/>
          <a:ln/>
        </p:spPr>
        <p:txBody>
          <a:bodyPr wrap="non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API Gateway</a:t>
            </a:r>
            <a:endParaRPr lang="en-US" sz="1500" dirty="0"/>
          </a:p>
        </p:txBody>
      </p:sp>
      <p:sp>
        <p:nvSpPr>
          <p:cNvPr id="16" name="Text 13"/>
          <p:cNvSpPr/>
          <p:nvPr/>
        </p:nvSpPr>
        <p:spPr>
          <a:xfrm>
            <a:off x="8398544" y="3731560"/>
            <a:ext cx="1625854" cy="147953"/>
          </a:xfrm>
          <a:prstGeom prst="rect">
            <a:avLst/>
          </a:prstGeom>
          <a:noFill/>
          <a:ln/>
        </p:spPr>
        <p:txBody>
          <a:bodyPr wrap="non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Receives on Port 5000</a:t>
            </a:r>
            <a:endParaRPr lang="en-US" sz="1200" dirty="0"/>
          </a:p>
        </p:txBody>
      </p:sp>
      <p:sp>
        <p:nvSpPr>
          <p:cNvPr id="17" name="Text 14"/>
          <p:cNvSpPr/>
          <p:nvPr/>
        </p:nvSpPr>
        <p:spPr>
          <a:xfrm>
            <a:off x="4590074" y="3426143"/>
            <a:ext cx="1625854" cy="244551"/>
          </a:xfrm>
          <a:prstGeom prst="rect">
            <a:avLst/>
          </a:prstGeom>
          <a:noFill/>
          <a:ln/>
        </p:spPr>
        <p:txBody>
          <a:bodyPr wrap="none" lIns="0" tIns="0" rIns="0" bIns="0" rtlCol="0" anchor="t"/>
          <a:lstStyle/>
          <a:p>
            <a:pPr marL="0" indent="0" algn="ctr">
              <a:lnSpc>
                <a:spcPts val="1900"/>
              </a:lnSpc>
              <a:buNone/>
            </a:pPr>
            <a:r>
              <a:rPr lang="en-US" sz="1500" dirty="0">
                <a:solidFill>
                  <a:srgbClr val="405449"/>
                </a:solidFill>
                <a:latin typeface="Roboto Medium" pitchFamily="34" charset="0"/>
                <a:ea typeface="Roboto Medium" pitchFamily="34" charset="-122"/>
                <a:cs typeface="Roboto Medium" pitchFamily="34" charset="-120"/>
              </a:rPr>
              <a:t>Product Service</a:t>
            </a:r>
            <a:endParaRPr lang="en-US" sz="1500" dirty="0"/>
          </a:p>
        </p:txBody>
      </p:sp>
      <p:sp>
        <p:nvSpPr>
          <p:cNvPr id="18" name="Text 15"/>
          <p:cNvSpPr/>
          <p:nvPr/>
        </p:nvSpPr>
        <p:spPr>
          <a:xfrm>
            <a:off x="4590074" y="3740255"/>
            <a:ext cx="1625854" cy="147953"/>
          </a:xfrm>
          <a:prstGeom prst="rect">
            <a:avLst/>
          </a:prstGeom>
          <a:noFill/>
          <a:ln/>
        </p:spPr>
        <p:txBody>
          <a:bodyPr wrap="none" lIns="0" tIns="0" rIns="0" bIns="0" rtlCol="0" anchor="t"/>
          <a:lstStyle/>
          <a:p>
            <a:pPr marL="0" indent="0" algn="ctr">
              <a:lnSpc>
                <a:spcPts val="1150"/>
              </a:lnSpc>
              <a:buNone/>
            </a:pPr>
            <a:r>
              <a:rPr lang="en-US" sz="1200" dirty="0">
                <a:solidFill>
                  <a:srgbClr val="405449"/>
                </a:solidFill>
                <a:latin typeface="Roboto" pitchFamily="34" charset="0"/>
                <a:ea typeface="Roboto" pitchFamily="34" charset="-122"/>
                <a:cs typeface="Roboto" pitchFamily="34" charset="-120"/>
              </a:rPr>
              <a:t>Forwards on Port 5001</a:t>
            </a:r>
            <a:endParaRPr lang="en-US" sz="1200" dirty="0"/>
          </a:p>
        </p:txBody>
      </p:sp>
      <p:sp>
        <p:nvSpPr>
          <p:cNvPr id="19" name="Text 16"/>
          <p:cNvSpPr/>
          <p:nvPr/>
        </p:nvSpPr>
        <p:spPr>
          <a:xfrm>
            <a:off x="626507" y="6147078"/>
            <a:ext cx="1424345" cy="159068"/>
          </a:xfrm>
          <a:prstGeom prst="rect">
            <a:avLst/>
          </a:prstGeom>
          <a:noFill/>
          <a:ln/>
        </p:spPr>
        <p:txBody>
          <a:bodyPr wrap="none" lIns="0" tIns="0" rIns="0" bIns="0" rtlCol="0" anchor="t"/>
          <a:lstStyle/>
          <a:p>
            <a:pPr marL="0" indent="0" algn="l">
              <a:lnSpc>
                <a:spcPts val="1250"/>
              </a:lnSpc>
              <a:buNone/>
            </a:pPr>
            <a:r>
              <a:rPr lang="en-US" sz="1000" dirty="0">
                <a:solidFill>
                  <a:srgbClr val="3B4540"/>
                </a:solidFill>
                <a:latin typeface="Roboto Medium" pitchFamily="34" charset="0"/>
                <a:ea typeface="Roboto Medium" pitchFamily="34" charset="-122"/>
                <a:cs typeface="Roboto Medium" pitchFamily="34" charset="-120"/>
              </a:rPr>
              <a:t>Gateway Responsibilities</a:t>
            </a:r>
            <a:endParaRPr lang="en-US" sz="1000" dirty="0"/>
          </a:p>
        </p:txBody>
      </p:sp>
      <p:sp>
        <p:nvSpPr>
          <p:cNvPr id="20" name="Shape 17"/>
          <p:cNvSpPr/>
          <p:nvPr/>
        </p:nvSpPr>
        <p:spPr>
          <a:xfrm>
            <a:off x="626507" y="6364843"/>
            <a:ext cx="3256121" cy="691515"/>
          </a:xfrm>
          <a:prstGeom prst="roundRect">
            <a:avLst>
              <a:gd name="adj" fmla="val 10579"/>
            </a:avLst>
          </a:prstGeom>
          <a:solidFill>
            <a:srgbClr val="FAFFFA"/>
          </a:solidFill>
          <a:ln w="15240">
            <a:solidFill>
              <a:srgbClr val="CED9CE"/>
            </a:solidFill>
            <a:prstDash val="solid"/>
          </a:ln>
        </p:spPr>
      </p:sp>
      <p:sp>
        <p:nvSpPr>
          <p:cNvPr id="21" name="Shape 18"/>
          <p:cNvSpPr/>
          <p:nvPr/>
        </p:nvSpPr>
        <p:spPr>
          <a:xfrm>
            <a:off x="611267" y="6364843"/>
            <a:ext cx="60960" cy="691515"/>
          </a:xfrm>
          <a:prstGeom prst="roundRect">
            <a:avLst>
              <a:gd name="adj" fmla="val 25053"/>
            </a:avLst>
          </a:prstGeom>
          <a:solidFill>
            <a:srgbClr val="438951"/>
          </a:solidFill>
          <a:ln/>
        </p:spPr>
      </p:sp>
      <p:sp>
        <p:nvSpPr>
          <p:cNvPr id="22" name="Text 19"/>
          <p:cNvSpPr/>
          <p:nvPr/>
        </p:nvSpPr>
        <p:spPr>
          <a:xfrm>
            <a:off x="789265" y="6481882"/>
            <a:ext cx="1272659" cy="159068"/>
          </a:xfrm>
          <a:prstGeom prst="rect">
            <a:avLst/>
          </a:prstGeom>
          <a:noFill/>
          <a:ln/>
        </p:spPr>
        <p:txBody>
          <a:bodyPr wrap="none" lIns="0" tIns="0" rIns="0" bIns="0" rtlCol="0" anchor="t"/>
          <a:lstStyle/>
          <a:p>
            <a:pPr marL="0" indent="0" algn="l">
              <a:lnSpc>
                <a:spcPts val="1250"/>
              </a:lnSpc>
              <a:buNone/>
            </a:pPr>
            <a:r>
              <a:rPr lang="en-US" sz="1000" dirty="0">
                <a:solidFill>
                  <a:srgbClr val="405449"/>
                </a:solidFill>
                <a:latin typeface="Roboto Medium" pitchFamily="34" charset="0"/>
                <a:ea typeface="Roboto Medium" pitchFamily="34" charset="-122"/>
                <a:cs typeface="Roboto Medium" pitchFamily="34" charset="-120"/>
              </a:rPr>
              <a:t>Authentication</a:t>
            </a:r>
            <a:endParaRPr lang="en-US" sz="1000" dirty="0"/>
          </a:p>
        </p:txBody>
      </p:sp>
      <p:sp>
        <p:nvSpPr>
          <p:cNvPr id="23" name="Text 20"/>
          <p:cNvSpPr/>
          <p:nvPr/>
        </p:nvSpPr>
        <p:spPr>
          <a:xfrm>
            <a:off x="789265" y="6693098"/>
            <a:ext cx="2976324" cy="246221"/>
          </a:xfrm>
          <a:prstGeom prst="rect">
            <a:avLst/>
          </a:prstGeom>
          <a:noFill/>
          <a:ln/>
        </p:spPr>
        <p:txBody>
          <a:bodyPr wrap="square" lIns="0" tIns="0" rIns="0" bIns="0" rtlCol="0" anchor="t"/>
          <a:lstStyle/>
          <a:p>
            <a:pPr marL="0" indent="0" algn="l">
              <a:lnSpc>
                <a:spcPts val="950"/>
              </a:lnSpc>
              <a:buNone/>
            </a:pPr>
            <a:r>
              <a:rPr lang="en-US" sz="800" dirty="0">
                <a:solidFill>
                  <a:srgbClr val="405449"/>
                </a:solidFill>
                <a:latin typeface="Roboto" pitchFamily="34" charset="0"/>
                <a:ea typeface="Roboto" pitchFamily="34" charset="-122"/>
                <a:cs typeface="Roboto" pitchFamily="34" charset="-120"/>
              </a:rPr>
              <a:t>Validate Bearer tokens using GatewayTokenMiddleware before forwarding requests</a:t>
            </a:r>
            <a:endParaRPr lang="en-US" sz="800" dirty="0"/>
          </a:p>
        </p:txBody>
      </p:sp>
      <p:sp>
        <p:nvSpPr>
          <p:cNvPr id="24" name="Shape 21"/>
          <p:cNvSpPr/>
          <p:nvPr/>
        </p:nvSpPr>
        <p:spPr>
          <a:xfrm>
            <a:off x="3934777" y="6364843"/>
            <a:ext cx="3256240" cy="691515"/>
          </a:xfrm>
          <a:prstGeom prst="roundRect">
            <a:avLst>
              <a:gd name="adj" fmla="val 10579"/>
            </a:avLst>
          </a:prstGeom>
          <a:solidFill>
            <a:srgbClr val="FAFFFA"/>
          </a:solidFill>
          <a:ln w="15240">
            <a:solidFill>
              <a:srgbClr val="CED9CE"/>
            </a:solidFill>
            <a:prstDash val="solid"/>
          </a:ln>
        </p:spPr>
      </p:sp>
      <p:sp>
        <p:nvSpPr>
          <p:cNvPr id="25" name="Shape 22"/>
          <p:cNvSpPr/>
          <p:nvPr/>
        </p:nvSpPr>
        <p:spPr>
          <a:xfrm>
            <a:off x="3919537" y="6364843"/>
            <a:ext cx="60960" cy="691515"/>
          </a:xfrm>
          <a:prstGeom prst="roundRect">
            <a:avLst>
              <a:gd name="adj" fmla="val 25053"/>
            </a:avLst>
          </a:prstGeom>
          <a:solidFill>
            <a:srgbClr val="438951"/>
          </a:solidFill>
          <a:ln/>
        </p:spPr>
      </p:sp>
      <p:sp>
        <p:nvSpPr>
          <p:cNvPr id="26" name="Text 23"/>
          <p:cNvSpPr/>
          <p:nvPr/>
        </p:nvSpPr>
        <p:spPr>
          <a:xfrm>
            <a:off x="4097536" y="6481882"/>
            <a:ext cx="1272659" cy="159068"/>
          </a:xfrm>
          <a:prstGeom prst="rect">
            <a:avLst/>
          </a:prstGeom>
          <a:noFill/>
          <a:ln/>
        </p:spPr>
        <p:txBody>
          <a:bodyPr wrap="none" lIns="0" tIns="0" rIns="0" bIns="0" rtlCol="0" anchor="t"/>
          <a:lstStyle/>
          <a:p>
            <a:pPr marL="0" indent="0" algn="l">
              <a:lnSpc>
                <a:spcPts val="1250"/>
              </a:lnSpc>
              <a:buNone/>
            </a:pPr>
            <a:r>
              <a:rPr lang="en-US" sz="1000" dirty="0">
                <a:solidFill>
                  <a:srgbClr val="405449"/>
                </a:solidFill>
                <a:latin typeface="Roboto Medium" pitchFamily="34" charset="0"/>
                <a:ea typeface="Roboto Medium" pitchFamily="34" charset="-122"/>
                <a:cs typeface="Roboto Medium" pitchFamily="34" charset="-120"/>
              </a:rPr>
              <a:t>Authorization</a:t>
            </a:r>
            <a:endParaRPr lang="en-US" sz="1000" dirty="0"/>
          </a:p>
        </p:txBody>
      </p:sp>
      <p:sp>
        <p:nvSpPr>
          <p:cNvPr id="27" name="Text 24"/>
          <p:cNvSpPr/>
          <p:nvPr/>
        </p:nvSpPr>
        <p:spPr>
          <a:xfrm>
            <a:off x="4097536" y="6693098"/>
            <a:ext cx="2976443" cy="246221"/>
          </a:xfrm>
          <a:prstGeom prst="rect">
            <a:avLst/>
          </a:prstGeom>
          <a:noFill/>
          <a:ln/>
        </p:spPr>
        <p:txBody>
          <a:bodyPr wrap="square" lIns="0" tIns="0" rIns="0" bIns="0" rtlCol="0" anchor="t"/>
          <a:lstStyle/>
          <a:p>
            <a:pPr marL="0" indent="0" algn="l">
              <a:lnSpc>
                <a:spcPts val="950"/>
              </a:lnSpc>
              <a:buNone/>
            </a:pPr>
            <a:r>
              <a:rPr lang="en-US" sz="800" dirty="0">
                <a:solidFill>
                  <a:srgbClr val="405449"/>
                </a:solidFill>
                <a:latin typeface="Roboto" pitchFamily="34" charset="0"/>
                <a:ea typeface="Roboto" pitchFamily="34" charset="-122"/>
                <a:cs typeface="Roboto" pitchFamily="34" charset="-120"/>
              </a:rPr>
              <a:t>Enforce role-based access control—POST/PUT/DELETE operations require admin token</a:t>
            </a:r>
            <a:endParaRPr lang="en-US" sz="800" dirty="0"/>
          </a:p>
        </p:txBody>
      </p:sp>
      <p:sp>
        <p:nvSpPr>
          <p:cNvPr id="28" name="Shape 25"/>
          <p:cNvSpPr/>
          <p:nvPr/>
        </p:nvSpPr>
        <p:spPr>
          <a:xfrm>
            <a:off x="626507" y="7090539"/>
            <a:ext cx="3256121" cy="691515"/>
          </a:xfrm>
          <a:prstGeom prst="roundRect">
            <a:avLst>
              <a:gd name="adj" fmla="val 10579"/>
            </a:avLst>
          </a:prstGeom>
          <a:solidFill>
            <a:srgbClr val="FAFFFA"/>
          </a:solidFill>
          <a:ln w="15240">
            <a:solidFill>
              <a:srgbClr val="CED9CE"/>
            </a:solidFill>
            <a:prstDash val="solid"/>
          </a:ln>
        </p:spPr>
      </p:sp>
      <p:sp>
        <p:nvSpPr>
          <p:cNvPr id="29" name="Shape 26"/>
          <p:cNvSpPr/>
          <p:nvPr/>
        </p:nvSpPr>
        <p:spPr>
          <a:xfrm>
            <a:off x="611267" y="7090539"/>
            <a:ext cx="60960" cy="691515"/>
          </a:xfrm>
          <a:prstGeom prst="roundRect">
            <a:avLst>
              <a:gd name="adj" fmla="val 25053"/>
            </a:avLst>
          </a:prstGeom>
          <a:solidFill>
            <a:srgbClr val="438951"/>
          </a:solidFill>
          <a:ln/>
        </p:spPr>
      </p:sp>
      <p:sp>
        <p:nvSpPr>
          <p:cNvPr id="30" name="Text 27"/>
          <p:cNvSpPr/>
          <p:nvPr/>
        </p:nvSpPr>
        <p:spPr>
          <a:xfrm>
            <a:off x="789265" y="7207577"/>
            <a:ext cx="1272659" cy="159068"/>
          </a:xfrm>
          <a:prstGeom prst="rect">
            <a:avLst/>
          </a:prstGeom>
          <a:noFill/>
          <a:ln/>
        </p:spPr>
        <p:txBody>
          <a:bodyPr wrap="none" lIns="0" tIns="0" rIns="0" bIns="0" rtlCol="0" anchor="t"/>
          <a:lstStyle/>
          <a:p>
            <a:pPr marL="0" indent="0" algn="l">
              <a:lnSpc>
                <a:spcPts val="1250"/>
              </a:lnSpc>
              <a:buNone/>
            </a:pPr>
            <a:r>
              <a:rPr lang="en-US" sz="1000" dirty="0">
                <a:solidFill>
                  <a:srgbClr val="405449"/>
                </a:solidFill>
                <a:latin typeface="Roboto Medium" pitchFamily="34" charset="0"/>
                <a:ea typeface="Roboto Medium" pitchFamily="34" charset="-122"/>
                <a:cs typeface="Roboto Medium" pitchFamily="34" charset="-120"/>
              </a:rPr>
              <a:t>Request Routing</a:t>
            </a:r>
            <a:endParaRPr lang="en-US" sz="1000" dirty="0"/>
          </a:p>
        </p:txBody>
      </p:sp>
      <p:sp>
        <p:nvSpPr>
          <p:cNvPr id="31" name="Text 28"/>
          <p:cNvSpPr/>
          <p:nvPr/>
        </p:nvSpPr>
        <p:spPr>
          <a:xfrm>
            <a:off x="789265" y="7418794"/>
            <a:ext cx="2976324" cy="246221"/>
          </a:xfrm>
          <a:prstGeom prst="rect">
            <a:avLst/>
          </a:prstGeom>
          <a:noFill/>
          <a:ln/>
        </p:spPr>
        <p:txBody>
          <a:bodyPr wrap="square" lIns="0" tIns="0" rIns="0" bIns="0" rtlCol="0" anchor="t"/>
          <a:lstStyle/>
          <a:p>
            <a:pPr marL="0" indent="0" algn="l">
              <a:lnSpc>
                <a:spcPts val="950"/>
              </a:lnSpc>
              <a:buNone/>
            </a:pPr>
            <a:r>
              <a:rPr lang="en-US" sz="800" dirty="0">
                <a:solidFill>
                  <a:srgbClr val="405449"/>
                </a:solidFill>
                <a:latin typeface="Roboto" pitchFamily="34" charset="0"/>
                <a:ea typeface="Roboto" pitchFamily="34" charset="-122"/>
                <a:cs typeface="Roboto" pitchFamily="34" charset="-120"/>
              </a:rPr>
              <a:t>Forward validated requests to appropriate backend services using Laravel HTTP client</a:t>
            </a:r>
            <a:endParaRPr lang="en-US" sz="800" dirty="0"/>
          </a:p>
        </p:txBody>
      </p:sp>
      <p:sp>
        <p:nvSpPr>
          <p:cNvPr id="32" name="Shape 29"/>
          <p:cNvSpPr/>
          <p:nvPr/>
        </p:nvSpPr>
        <p:spPr>
          <a:xfrm>
            <a:off x="3934777" y="7090539"/>
            <a:ext cx="3256240" cy="691515"/>
          </a:xfrm>
          <a:prstGeom prst="roundRect">
            <a:avLst>
              <a:gd name="adj" fmla="val 10579"/>
            </a:avLst>
          </a:prstGeom>
          <a:solidFill>
            <a:srgbClr val="FAFFFA"/>
          </a:solidFill>
          <a:ln w="15240">
            <a:solidFill>
              <a:srgbClr val="CED9CE"/>
            </a:solidFill>
            <a:prstDash val="solid"/>
          </a:ln>
        </p:spPr>
      </p:sp>
      <p:sp>
        <p:nvSpPr>
          <p:cNvPr id="33" name="Shape 30"/>
          <p:cNvSpPr/>
          <p:nvPr/>
        </p:nvSpPr>
        <p:spPr>
          <a:xfrm>
            <a:off x="3919537" y="7090539"/>
            <a:ext cx="60960" cy="691515"/>
          </a:xfrm>
          <a:prstGeom prst="roundRect">
            <a:avLst>
              <a:gd name="adj" fmla="val 25053"/>
            </a:avLst>
          </a:prstGeom>
          <a:solidFill>
            <a:srgbClr val="438951"/>
          </a:solidFill>
          <a:ln/>
        </p:spPr>
      </p:sp>
      <p:sp>
        <p:nvSpPr>
          <p:cNvPr id="34" name="Text 31"/>
          <p:cNvSpPr/>
          <p:nvPr/>
        </p:nvSpPr>
        <p:spPr>
          <a:xfrm>
            <a:off x="4097536" y="7207577"/>
            <a:ext cx="1272659" cy="159068"/>
          </a:xfrm>
          <a:prstGeom prst="rect">
            <a:avLst/>
          </a:prstGeom>
          <a:noFill/>
          <a:ln/>
        </p:spPr>
        <p:txBody>
          <a:bodyPr wrap="none" lIns="0" tIns="0" rIns="0" bIns="0" rtlCol="0" anchor="t"/>
          <a:lstStyle/>
          <a:p>
            <a:pPr marL="0" indent="0" algn="l">
              <a:lnSpc>
                <a:spcPts val="1250"/>
              </a:lnSpc>
              <a:buNone/>
            </a:pPr>
            <a:r>
              <a:rPr lang="en-US" sz="1000" dirty="0">
                <a:solidFill>
                  <a:srgbClr val="405449"/>
                </a:solidFill>
                <a:latin typeface="Roboto Medium" pitchFamily="34" charset="0"/>
                <a:ea typeface="Roboto Medium" pitchFamily="34" charset="-122"/>
                <a:cs typeface="Roboto Medium" pitchFamily="34" charset="-120"/>
              </a:rPr>
              <a:t>Error Handling</a:t>
            </a:r>
            <a:endParaRPr lang="en-US" sz="1000" dirty="0"/>
          </a:p>
        </p:txBody>
      </p:sp>
      <p:sp>
        <p:nvSpPr>
          <p:cNvPr id="35" name="Text 32"/>
          <p:cNvSpPr/>
          <p:nvPr/>
        </p:nvSpPr>
        <p:spPr>
          <a:xfrm>
            <a:off x="4097536" y="7418794"/>
            <a:ext cx="2976443" cy="123111"/>
          </a:xfrm>
          <a:prstGeom prst="rect">
            <a:avLst/>
          </a:prstGeom>
          <a:noFill/>
          <a:ln/>
        </p:spPr>
        <p:txBody>
          <a:bodyPr wrap="none" lIns="0" tIns="0" rIns="0" bIns="0" rtlCol="0" anchor="t"/>
          <a:lstStyle/>
          <a:p>
            <a:pPr marL="0" indent="0" algn="l">
              <a:lnSpc>
                <a:spcPts val="950"/>
              </a:lnSpc>
              <a:buNone/>
            </a:pPr>
            <a:r>
              <a:rPr lang="en-US" sz="800" dirty="0">
                <a:solidFill>
                  <a:srgbClr val="405449"/>
                </a:solidFill>
                <a:latin typeface="Roboto" pitchFamily="34" charset="0"/>
                <a:ea typeface="Roboto" pitchFamily="34" charset="-122"/>
                <a:cs typeface="Roboto" pitchFamily="34" charset="-120"/>
              </a:rPr>
              <a:t>Return consistent error responses (401, 403, 503) to clients</a:t>
            </a:r>
            <a:endParaRPr lang="en-US" sz="800" dirty="0"/>
          </a:p>
        </p:txBody>
      </p:sp>
      <p:sp>
        <p:nvSpPr>
          <p:cNvPr id="36" name="Text 33"/>
          <p:cNvSpPr/>
          <p:nvPr/>
        </p:nvSpPr>
        <p:spPr>
          <a:xfrm>
            <a:off x="7447002" y="6147078"/>
            <a:ext cx="1320998" cy="159068"/>
          </a:xfrm>
          <a:prstGeom prst="rect">
            <a:avLst/>
          </a:prstGeom>
          <a:noFill/>
          <a:ln/>
        </p:spPr>
        <p:txBody>
          <a:bodyPr wrap="none" lIns="0" tIns="0" rIns="0" bIns="0" rtlCol="0" anchor="t"/>
          <a:lstStyle/>
          <a:p>
            <a:pPr marL="0" indent="0" algn="l">
              <a:lnSpc>
                <a:spcPts val="1250"/>
              </a:lnSpc>
              <a:buNone/>
            </a:pPr>
            <a:r>
              <a:rPr lang="en-US" sz="1000" dirty="0">
                <a:solidFill>
                  <a:srgbClr val="3B4540"/>
                </a:solidFill>
                <a:latin typeface="Roboto Medium" pitchFamily="34" charset="0"/>
                <a:ea typeface="Roboto Medium" pitchFamily="34" charset="-122"/>
                <a:cs typeface="Roboto Medium" pitchFamily="34" charset="-120"/>
              </a:rPr>
              <a:t>Implementation Details</a:t>
            </a:r>
            <a:endParaRPr lang="en-US" sz="1000" dirty="0"/>
          </a:p>
        </p:txBody>
      </p:sp>
      <p:sp>
        <p:nvSpPr>
          <p:cNvPr id="37" name="Text 34"/>
          <p:cNvSpPr/>
          <p:nvPr/>
        </p:nvSpPr>
        <p:spPr>
          <a:xfrm>
            <a:off x="7447002" y="6358295"/>
            <a:ext cx="6564511" cy="123111"/>
          </a:xfrm>
          <a:prstGeom prst="rect">
            <a:avLst/>
          </a:prstGeom>
          <a:noFill/>
          <a:ln/>
        </p:spPr>
        <p:txBody>
          <a:bodyPr wrap="none" lIns="0" tIns="0" rIns="0" bIns="0" rtlCol="0" anchor="t"/>
          <a:lstStyle/>
          <a:p>
            <a:pPr marL="0" indent="0" algn="l">
              <a:lnSpc>
                <a:spcPts val="950"/>
              </a:lnSpc>
              <a:buNone/>
            </a:pPr>
            <a:r>
              <a:rPr lang="en-US" sz="800" b="1" dirty="0">
                <a:solidFill>
                  <a:srgbClr val="405449"/>
                </a:solidFill>
                <a:latin typeface="Roboto" pitchFamily="34" charset="0"/>
                <a:ea typeface="Roboto" pitchFamily="34" charset="-122"/>
                <a:cs typeface="Roboto" pitchFamily="34" charset="-120"/>
              </a:rPr>
              <a:t>Technology Stack:</a:t>
            </a:r>
            <a:r>
              <a:rPr lang="en-US" sz="800" dirty="0">
                <a:solidFill>
                  <a:srgbClr val="405449"/>
                </a:solidFill>
                <a:latin typeface="Roboto" pitchFamily="34" charset="0"/>
                <a:ea typeface="Roboto" pitchFamily="34" charset="-122"/>
                <a:cs typeface="Roboto" pitchFamily="34" charset="-120"/>
              </a:rPr>
              <a:t> Laravel framework with custom middleware</a:t>
            </a:r>
            <a:endParaRPr lang="en-US" sz="800" dirty="0"/>
          </a:p>
        </p:txBody>
      </p:sp>
      <p:sp>
        <p:nvSpPr>
          <p:cNvPr id="38" name="Text 35"/>
          <p:cNvSpPr/>
          <p:nvPr/>
        </p:nvSpPr>
        <p:spPr>
          <a:xfrm>
            <a:off x="7447002" y="6528316"/>
            <a:ext cx="6564511" cy="123111"/>
          </a:xfrm>
          <a:prstGeom prst="rect">
            <a:avLst/>
          </a:prstGeom>
          <a:noFill/>
          <a:ln/>
        </p:spPr>
        <p:txBody>
          <a:bodyPr wrap="none" lIns="0" tIns="0" rIns="0" bIns="0" rtlCol="0" anchor="t"/>
          <a:lstStyle/>
          <a:p>
            <a:pPr marL="0" indent="0" algn="l">
              <a:lnSpc>
                <a:spcPts val="950"/>
              </a:lnSpc>
              <a:buNone/>
            </a:pPr>
            <a:r>
              <a:rPr lang="en-US" sz="800" b="1" dirty="0">
                <a:solidFill>
                  <a:srgbClr val="405449"/>
                </a:solidFill>
                <a:latin typeface="Roboto" pitchFamily="34" charset="0"/>
                <a:ea typeface="Roboto" pitchFamily="34" charset="-122"/>
                <a:cs typeface="Roboto" pitchFamily="34" charset="-120"/>
              </a:rPr>
              <a:t>Port Configuration:</a:t>
            </a:r>
            <a:endParaRPr lang="en-US" sz="800" dirty="0"/>
          </a:p>
        </p:txBody>
      </p:sp>
      <p:sp>
        <p:nvSpPr>
          <p:cNvPr id="39" name="Text 36"/>
          <p:cNvSpPr/>
          <p:nvPr/>
        </p:nvSpPr>
        <p:spPr>
          <a:xfrm>
            <a:off x="7447002" y="6698337"/>
            <a:ext cx="6564511" cy="246469"/>
          </a:xfrm>
          <a:prstGeom prst="rect">
            <a:avLst/>
          </a:prstGeom>
          <a:noFill/>
          <a:ln/>
        </p:spPr>
        <p:txBody>
          <a:bodyPr wrap="square" lIns="0" tIns="0" rIns="0" bIns="0" rtlCol="0" anchor="t"/>
          <a:lstStyle/>
          <a:p>
            <a:pPr marL="342900" indent="-342900" algn="l">
              <a:lnSpc>
                <a:spcPts val="950"/>
              </a:lnSpc>
              <a:buSzPct val="100000"/>
              <a:buChar char="•"/>
            </a:pPr>
            <a:r>
              <a:rPr lang="en-US" sz="800" dirty="0">
                <a:solidFill>
                  <a:srgbClr val="405449"/>
                </a:solidFill>
                <a:latin typeface="Roboto" pitchFamily="34" charset="0"/>
                <a:ea typeface="Roboto" pitchFamily="34" charset="-122"/>
                <a:cs typeface="Roboto" pitchFamily="34" charset="-120"/>
              </a:rPr>
              <a:t>API Gateway: Port 5000 (external-facing)</a:t>
            </a:r>
            <a:endParaRPr lang="en-US" sz="800" dirty="0"/>
          </a:p>
          <a:p>
            <a:pPr marL="342900" indent="-342900" algn="l">
              <a:lnSpc>
                <a:spcPts val="950"/>
              </a:lnSpc>
              <a:buSzPct val="100000"/>
              <a:buChar char="•"/>
            </a:pPr>
            <a:r>
              <a:rPr lang="en-US" sz="800" dirty="0">
                <a:solidFill>
                  <a:srgbClr val="405449"/>
                </a:solidFill>
                <a:latin typeface="Roboto" pitchFamily="34" charset="0"/>
                <a:ea typeface="Roboto" pitchFamily="34" charset="-122"/>
                <a:cs typeface="Roboto" pitchFamily="34" charset="-120"/>
              </a:rPr>
              <a:t>Product Service: Port 5001 (internal)</a:t>
            </a:r>
            <a:endParaRPr lang="en-US" sz="800" dirty="0"/>
          </a:p>
        </p:txBody>
      </p:sp>
      <p:sp>
        <p:nvSpPr>
          <p:cNvPr id="40" name="Text 37"/>
          <p:cNvSpPr/>
          <p:nvPr/>
        </p:nvSpPr>
        <p:spPr>
          <a:xfrm>
            <a:off x="7447002" y="6991717"/>
            <a:ext cx="6564511" cy="246221"/>
          </a:xfrm>
          <a:prstGeom prst="rect">
            <a:avLst/>
          </a:prstGeom>
          <a:noFill/>
          <a:ln/>
        </p:spPr>
        <p:txBody>
          <a:bodyPr wrap="square" lIns="0" tIns="0" rIns="0" bIns="0" rtlCol="0" anchor="t"/>
          <a:lstStyle/>
          <a:p>
            <a:pPr marL="0" indent="0" algn="l">
              <a:lnSpc>
                <a:spcPts val="950"/>
              </a:lnSpc>
              <a:buNone/>
            </a:pPr>
            <a:r>
              <a:rPr lang="en-US" sz="800" b="1" dirty="0">
                <a:solidFill>
                  <a:srgbClr val="405449"/>
                </a:solidFill>
                <a:latin typeface="Roboto" pitchFamily="34" charset="0"/>
                <a:ea typeface="Roboto" pitchFamily="34" charset="-122"/>
                <a:cs typeface="Roboto" pitchFamily="34" charset="-120"/>
              </a:rPr>
              <a:t>Security Model:</a:t>
            </a:r>
            <a:r>
              <a:rPr lang="en-US" sz="800" dirty="0">
                <a:solidFill>
                  <a:srgbClr val="405449"/>
                </a:solidFill>
                <a:latin typeface="Roboto" pitchFamily="34" charset="0"/>
                <a:ea typeface="Roboto" pitchFamily="34" charset="-122"/>
                <a:cs typeface="Roboto" pitchFamily="34" charset="-120"/>
              </a:rPr>
              <a:t> JWT-based authentication with role attributes embedded in token payload. Gateway validates token signature and expiration before checking role claims.</a:t>
            </a:r>
            <a:endParaRPr lang="en-US" sz="800" dirty="0"/>
          </a:p>
        </p:txBody>
      </p:sp>
      <p:sp>
        <p:nvSpPr>
          <p:cNvPr id="41" name="Text 38"/>
          <p:cNvSpPr/>
          <p:nvPr/>
        </p:nvSpPr>
        <p:spPr>
          <a:xfrm>
            <a:off x="7447002" y="7284849"/>
            <a:ext cx="6564511" cy="246221"/>
          </a:xfrm>
          <a:prstGeom prst="rect">
            <a:avLst/>
          </a:prstGeom>
          <a:noFill/>
          <a:ln/>
        </p:spPr>
        <p:txBody>
          <a:bodyPr wrap="square" lIns="0" tIns="0" rIns="0" bIns="0" rtlCol="0" anchor="t"/>
          <a:lstStyle/>
          <a:p>
            <a:pPr marL="0" indent="0" algn="l">
              <a:lnSpc>
                <a:spcPts val="950"/>
              </a:lnSpc>
              <a:buNone/>
            </a:pPr>
            <a:r>
              <a:rPr lang="en-US" sz="800" b="1" dirty="0">
                <a:solidFill>
                  <a:srgbClr val="405449"/>
                </a:solidFill>
                <a:latin typeface="Roboto" pitchFamily="34" charset="0"/>
                <a:ea typeface="Roboto" pitchFamily="34" charset="-122"/>
                <a:cs typeface="Roboto" pitchFamily="34" charset="-120"/>
              </a:rPr>
              <a:t>Fault Tolerance:</a:t>
            </a:r>
            <a:r>
              <a:rPr lang="en-US" sz="800" dirty="0">
                <a:solidFill>
                  <a:srgbClr val="405449"/>
                </a:solidFill>
                <a:latin typeface="Roboto" pitchFamily="34" charset="0"/>
                <a:ea typeface="Roboto" pitchFamily="34" charset="-122"/>
                <a:cs typeface="Roboto" pitchFamily="34" charset="-120"/>
              </a:rPr>
              <a:t> When backend service is unavailable, gateway returns HTTP 503 (Service Unavailable) rather than exposing internal connection errors.</a:t>
            </a:r>
            <a:endParaRPr lang="en-US" sz="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810697"/>
            <a:ext cx="4684276" cy="403146"/>
          </a:xfrm>
          <a:prstGeom prst="rect">
            <a:avLst/>
          </a:prstGeom>
          <a:noFill/>
          <a:ln/>
        </p:spPr>
        <p:txBody>
          <a:bodyPr wrap="none" lIns="0" tIns="0" rIns="0" bIns="0" rtlCol="0" anchor="t"/>
          <a:lstStyle/>
          <a:p>
            <a:pPr marL="0" indent="0" algn="l">
              <a:lnSpc>
                <a:spcPts val="3150"/>
              </a:lnSpc>
              <a:buNone/>
            </a:pPr>
            <a:r>
              <a:rPr lang="en-US" sz="2500" dirty="0">
                <a:solidFill>
                  <a:srgbClr val="3B4540"/>
                </a:solidFill>
                <a:latin typeface="Roboto Medium" pitchFamily="34" charset="0"/>
                <a:ea typeface="Roboto Medium" pitchFamily="34" charset="-122"/>
                <a:cs typeface="Roboto Medium" pitchFamily="34" charset="-120"/>
              </a:rPr>
              <a:t>Lab 06: Gateway Testing Results</a:t>
            </a:r>
            <a:endParaRPr lang="en-US" sz="2500" dirty="0"/>
          </a:p>
        </p:txBody>
      </p:sp>
      <p:sp>
        <p:nvSpPr>
          <p:cNvPr id="3" name="Text 1"/>
          <p:cNvSpPr/>
          <p:nvPr/>
        </p:nvSpPr>
        <p:spPr>
          <a:xfrm>
            <a:off x="793790" y="1247299"/>
            <a:ext cx="3168729" cy="201454"/>
          </a:xfrm>
          <a:prstGeom prst="rect">
            <a:avLst/>
          </a:prstGeom>
          <a:noFill/>
          <a:ln/>
        </p:spPr>
        <p:txBody>
          <a:bodyPr wrap="none" lIns="0" tIns="0" rIns="0" bIns="0" rtlCol="0" anchor="t"/>
          <a:lstStyle/>
          <a:p>
            <a:pPr marL="0" indent="0" algn="l">
              <a:lnSpc>
                <a:spcPts val="1550"/>
              </a:lnSpc>
              <a:buNone/>
            </a:pPr>
            <a:r>
              <a:rPr lang="en-US" sz="1250" dirty="0">
                <a:solidFill>
                  <a:srgbClr val="3B4540"/>
                </a:solidFill>
                <a:latin typeface="Roboto Medium" pitchFamily="34" charset="0"/>
                <a:ea typeface="Roboto Medium" pitchFamily="34" charset="-122"/>
                <a:cs typeface="Roboto Medium" pitchFamily="34" charset="-120"/>
              </a:rPr>
              <a:t>Response Scenarios and Security Validation</a:t>
            </a:r>
            <a:endParaRPr lang="en-US" sz="1250" dirty="0"/>
          </a:p>
        </p:txBody>
      </p:sp>
      <p:sp>
        <p:nvSpPr>
          <p:cNvPr id="4" name="Text 2"/>
          <p:cNvSpPr/>
          <p:nvPr/>
        </p:nvSpPr>
        <p:spPr>
          <a:xfrm>
            <a:off x="793790" y="1574483"/>
            <a:ext cx="13042821" cy="340519"/>
          </a:xfrm>
          <a:prstGeom prst="rect">
            <a:avLst/>
          </a:prstGeom>
          <a:noFill/>
          <a:ln/>
        </p:spPr>
        <p:txBody>
          <a:bodyPr wrap="squar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Comprehensive testing validates that our API Gateway correctly enforces security policies while maintaining system usability. Each test case demonstrates a specific aspect of gateway behavior, from authentication to authorization to fault handling.</a:t>
            </a:r>
            <a:endParaRPr lang="en-US" sz="1000" dirty="0"/>
          </a:p>
        </p:txBody>
      </p:sp>
      <p:sp>
        <p:nvSpPr>
          <p:cNvPr id="5" name="Shape 3"/>
          <p:cNvSpPr/>
          <p:nvPr/>
        </p:nvSpPr>
        <p:spPr>
          <a:xfrm>
            <a:off x="793790" y="2009299"/>
            <a:ext cx="13042821" cy="1445181"/>
          </a:xfrm>
          <a:prstGeom prst="roundRect">
            <a:avLst>
              <a:gd name="adj" fmla="val 1339"/>
            </a:avLst>
          </a:prstGeom>
          <a:noFill/>
          <a:ln w="7620">
            <a:solidFill>
              <a:srgbClr val="000000">
                <a:alpha val="8000"/>
              </a:srgbClr>
            </a:solidFill>
            <a:prstDash val="solid"/>
          </a:ln>
        </p:spPr>
      </p:sp>
      <p:sp>
        <p:nvSpPr>
          <p:cNvPr id="6" name="Shape 4"/>
          <p:cNvSpPr/>
          <p:nvPr/>
        </p:nvSpPr>
        <p:spPr>
          <a:xfrm>
            <a:off x="801410" y="2016919"/>
            <a:ext cx="13027581" cy="285988"/>
          </a:xfrm>
          <a:prstGeom prst="rect">
            <a:avLst/>
          </a:prstGeom>
          <a:solidFill>
            <a:srgbClr val="FFFFFF">
              <a:alpha val="4000"/>
            </a:srgbClr>
          </a:solidFill>
          <a:ln/>
        </p:spPr>
      </p:sp>
      <p:sp>
        <p:nvSpPr>
          <p:cNvPr id="7" name="Text 5"/>
          <p:cNvSpPr/>
          <p:nvPr/>
        </p:nvSpPr>
        <p:spPr>
          <a:xfrm>
            <a:off x="930592" y="2074783"/>
            <a:ext cx="1040963" cy="170259"/>
          </a:xfrm>
          <a:prstGeom prst="rect">
            <a:avLst/>
          </a:prstGeom>
          <a:noFill/>
          <a:ln/>
        </p:spPr>
        <p:txBody>
          <a:bodyPr wrap="none" lIns="0" tIns="0" rIns="0" bIns="0" rtlCol="0" anchor="t"/>
          <a:lstStyle/>
          <a:p>
            <a:pPr marL="0" indent="0" algn="l">
              <a:lnSpc>
                <a:spcPts val="1300"/>
              </a:lnSpc>
              <a:buNone/>
            </a:pPr>
            <a:r>
              <a:rPr lang="en-US" sz="1000" b="1" dirty="0">
                <a:solidFill>
                  <a:srgbClr val="405449"/>
                </a:solidFill>
                <a:latin typeface="Roboto" pitchFamily="34" charset="0"/>
                <a:ea typeface="Roboto" pitchFamily="34" charset="-122"/>
                <a:cs typeface="Roboto" pitchFamily="34" charset="-120"/>
              </a:rPr>
              <a:t>Test</a:t>
            </a:r>
            <a:endParaRPr lang="en-US" sz="1000" dirty="0"/>
          </a:p>
        </p:txBody>
      </p:sp>
      <p:sp>
        <p:nvSpPr>
          <p:cNvPr id="8" name="Text 6"/>
          <p:cNvSpPr/>
          <p:nvPr/>
        </p:nvSpPr>
        <p:spPr>
          <a:xfrm>
            <a:off x="2237065" y="2074783"/>
            <a:ext cx="4294108" cy="170259"/>
          </a:xfrm>
          <a:prstGeom prst="rect">
            <a:avLst/>
          </a:prstGeom>
          <a:noFill/>
          <a:ln/>
        </p:spPr>
        <p:txBody>
          <a:bodyPr wrap="none" lIns="0" tIns="0" rIns="0" bIns="0" rtlCol="0" anchor="t"/>
          <a:lstStyle/>
          <a:p>
            <a:pPr marL="0" indent="0" algn="l">
              <a:lnSpc>
                <a:spcPts val="1300"/>
              </a:lnSpc>
              <a:buNone/>
            </a:pPr>
            <a:r>
              <a:rPr lang="en-US" sz="1000" b="1" dirty="0">
                <a:solidFill>
                  <a:srgbClr val="405449"/>
                </a:solidFill>
                <a:latin typeface="Roboto" pitchFamily="34" charset="0"/>
                <a:ea typeface="Roboto" pitchFamily="34" charset="-122"/>
                <a:cs typeface="Roboto" pitchFamily="34" charset="-120"/>
              </a:rPr>
              <a:t>Condition</a:t>
            </a:r>
            <a:endParaRPr lang="en-US" sz="1000" dirty="0"/>
          </a:p>
        </p:txBody>
      </p:sp>
      <p:sp>
        <p:nvSpPr>
          <p:cNvPr id="9" name="Text 7"/>
          <p:cNvSpPr/>
          <p:nvPr/>
        </p:nvSpPr>
        <p:spPr>
          <a:xfrm>
            <a:off x="6796683" y="2074783"/>
            <a:ext cx="1688544" cy="170259"/>
          </a:xfrm>
          <a:prstGeom prst="rect">
            <a:avLst/>
          </a:prstGeom>
          <a:noFill/>
          <a:ln/>
        </p:spPr>
        <p:txBody>
          <a:bodyPr wrap="none" lIns="0" tIns="0" rIns="0" bIns="0" rtlCol="0" anchor="t"/>
          <a:lstStyle/>
          <a:p>
            <a:pPr marL="0" indent="0" algn="l">
              <a:lnSpc>
                <a:spcPts val="1300"/>
              </a:lnSpc>
              <a:buNone/>
            </a:pPr>
            <a:r>
              <a:rPr lang="en-US" sz="1000" b="1" dirty="0">
                <a:solidFill>
                  <a:srgbClr val="405449"/>
                </a:solidFill>
                <a:latin typeface="Roboto" pitchFamily="34" charset="0"/>
                <a:ea typeface="Roboto" pitchFamily="34" charset="-122"/>
                <a:cs typeface="Roboto" pitchFamily="34" charset="-120"/>
              </a:rPr>
              <a:t>Status</a:t>
            </a:r>
            <a:endParaRPr lang="en-US" sz="1000" dirty="0"/>
          </a:p>
        </p:txBody>
      </p:sp>
      <p:sp>
        <p:nvSpPr>
          <p:cNvPr id="10" name="Text 8"/>
          <p:cNvSpPr/>
          <p:nvPr/>
        </p:nvSpPr>
        <p:spPr>
          <a:xfrm>
            <a:off x="8750737" y="2074783"/>
            <a:ext cx="4949309" cy="170259"/>
          </a:xfrm>
          <a:prstGeom prst="rect">
            <a:avLst/>
          </a:prstGeom>
          <a:noFill/>
          <a:ln/>
        </p:spPr>
        <p:txBody>
          <a:bodyPr wrap="none" lIns="0" tIns="0" rIns="0" bIns="0" rtlCol="0" anchor="t"/>
          <a:lstStyle/>
          <a:p>
            <a:pPr marL="0" indent="0" algn="l">
              <a:lnSpc>
                <a:spcPts val="1300"/>
              </a:lnSpc>
              <a:buNone/>
            </a:pPr>
            <a:r>
              <a:rPr lang="en-US" sz="1000" b="1" dirty="0">
                <a:solidFill>
                  <a:srgbClr val="405449"/>
                </a:solidFill>
                <a:latin typeface="Roboto" pitchFamily="34" charset="0"/>
                <a:ea typeface="Roboto" pitchFamily="34" charset="-122"/>
                <a:cs typeface="Roboto" pitchFamily="34" charset="-120"/>
              </a:rPr>
              <a:t>Response</a:t>
            </a:r>
            <a:endParaRPr lang="en-US" sz="1000" dirty="0"/>
          </a:p>
        </p:txBody>
      </p:sp>
      <p:sp>
        <p:nvSpPr>
          <p:cNvPr id="11" name="Shape 9"/>
          <p:cNvSpPr/>
          <p:nvPr/>
        </p:nvSpPr>
        <p:spPr>
          <a:xfrm>
            <a:off x="801410" y="2302907"/>
            <a:ext cx="13027581" cy="285988"/>
          </a:xfrm>
          <a:prstGeom prst="rect">
            <a:avLst/>
          </a:prstGeom>
          <a:solidFill>
            <a:srgbClr val="000000">
              <a:alpha val="4000"/>
            </a:srgbClr>
          </a:solidFill>
          <a:ln/>
        </p:spPr>
      </p:sp>
      <p:sp>
        <p:nvSpPr>
          <p:cNvPr id="12" name="Text 10"/>
          <p:cNvSpPr/>
          <p:nvPr/>
        </p:nvSpPr>
        <p:spPr>
          <a:xfrm>
            <a:off x="930592" y="2360771"/>
            <a:ext cx="1040963"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A</a:t>
            </a:r>
            <a:endParaRPr lang="en-US" sz="1000" dirty="0"/>
          </a:p>
        </p:txBody>
      </p:sp>
      <p:sp>
        <p:nvSpPr>
          <p:cNvPr id="13" name="Text 11"/>
          <p:cNvSpPr/>
          <p:nvPr/>
        </p:nvSpPr>
        <p:spPr>
          <a:xfrm>
            <a:off x="2237065" y="2360771"/>
            <a:ext cx="4294108"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No Authorization header present in request</a:t>
            </a:r>
            <a:endParaRPr lang="en-US" sz="1000" dirty="0"/>
          </a:p>
        </p:txBody>
      </p:sp>
      <p:sp>
        <p:nvSpPr>
          <p:cNvPr id="14" name="Text 12"/>
          <p:cNvSpPr/>
          <p:nvPr/>
        </p:nvSpPr>
        <p:spPr>
          <a:xfrm>
            <a:off x="6796683" y="2360771"/>
            <a:ext cx="1688544"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401</a:t>
            </a:r>
            <a:endParaRPr lang="en-US" sz="1000" dirty="0"/>
          </a:p>
        </p:txBody>
      </p:sp>
      <p:sp>
        <p:nvSpPr>
          <p:cNvPr id="15" name="Text 13"/>
          <p:cNvSpPr/>
          <p:nvPr/>
        </p:nvSpPr>
        <p:spPr>
          <a:xfrm>
            <a:off x="8750737" y="2360771"/>
            <a:ext cx="494930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{"error": "Missing or invalid token"}</a:t>
            </a:r>
            <a:endParaRPr lang="en-US" sz="1000" dirty="0"/>
          </a:p>
        </p:txBody>
      </p:sp>
      <p:sp>
        <p:nvSpPr>
          <p:cNvPr id="16" name="Shape 14"/>
          <p:cNvSpPr/>
          <p:nvPr/>
        </p:nvSpPr>
        <p:spPr>
          <a:xfrm>
            <a:off x="801410" y="2588895"/>
            <a:ext cx="13027581" cy="285988"/>
          </a:xfrm>
          <a:prstGeom prst="rect">
            <a:avLst/>
          </a:prstGeom>
          <a:solidFill>
            <a:srgbClr val="FFFFFF">
              <a:alpha val="4000"/>
            </a:srgbClr>
          </a:solidFill>
          <a:ln/>
        </p:spPr>
      </p:sp>
      <p:sp>
        <p:nvSpPr>
          <p:cNvPr id="17" name="Text 15"/>
          <p:cNvSpPr/>
          <p:nvPr/>
        </p:nvSpPr>
        <p:spPr>
          <a:xfrm>
            <a:off x="930592" y="2646759"/>
            <a:ext cx="1040963"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B</a:t>
            </a:r>
            <a:endParaRPr lang="en-US" sz="1000" dirty="0"/>
          </a:p>
        </p:txBody>
      </p:sp>
      <p:sp>
        <p:nvSpPr>
          <p:cNvPr id="18" name="Text 16"/>
          <p:cNvSpPr/>
          <p:nvPr/>
        </p:nvSpPr>
        <p:spPr>
          <a:xfrm>
            <a:off x="2237065" y="2646759"/>
            <a:ext cx="4294108"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Valid user token with GET request</a:t>
            </a:r>
            <a:endParaRPr lang="en-US" sz="1000" dirty="0"/>
          </a:p>
        </p:txBody>
      </p:sp>
      <p:sp>
        <p:nvSpPr>
          <p:cNvPr id="19" name="Text 17"/>
          <p:cNvSpPr/>
          <p:nvPr/>
        </p:nvSpPr>
        <p:spPr>
          <a:xfrm>
            <a:off x="6796683" y="2646759"/>
            <a:ext cx="1688544"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200</a:t>
            </a:r>
            <a:endParaRPr lang="en-US" sz="1000" dirty="0"/>
          </a:p>
        </p:txBody>
      </p:sp>
      <p:sp>
        <p:nvSpPr>
          <p:cNvPr id="20" name="Text 18"/>
          <p:cNvSpPr/>
          <p:nvPr/>
        </p:nvSpPr>
        <p:spPr>
          <a:xfrm>
            <a:off x="8750737" y="2646759"/>
            <a:ext cx="494930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JSON product list successfully returned from backend</a:t>
            </a:r>
            <a:endParaRPr lang="en-US" sz="1000" dirty="0"/>
          </a:p>
        </p:txBody>
      </p:sp>
      <p:sp>
        <p:nvSpPr>
          <p:cNvPr id="21" name="Shape 19"/>
          <p:cNvSpPr/>
          <p:nvPr/>
        </p:nvSpPr>
        <p:spPr>
          <a:xfrm>
            <a:off x="801410" y="2874883"/>
            <a:ext cx="13027581" cy="285988"/>
          </a:xfrm>
          <a:prstGeom prst="rect">
            <a:avLst/>
          </a:prstGeom>
          <a:solidFill>
            <a:srgbClr val="000000">
              <a:alpha val="4000"/>
            </a:srgbClr>
          </a:solidFill>
          <a:ln/>
        </p:spPr>
      </p:sp>
      <p:sp>
        <p:nvSpPr>
          <p:cNvPr id="22" name="Text 20"/>
          <p:cNvSpPr/>
          <p:nvPr/>
        </p:nvSpPr>
        <p:spPr>
          <a:xfrm>
            <a:off x="930592" y="2932748"/>
            <a:ext cx="1040963"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C</a:t>
            </a:r>
            <a:endParaRPr lang="en-US" sz="1000" dirty="0"/>
          </a:p>
        </p:txBody>
      </p:sp>
      <p:sp>
        <p:nvSpPr>
          <p:cNvPr id="23" name="Text 21"/>
          <p:cNvSpPr/>
          <p:nvPr/>
        </p:nvSpPr>
        <p:spPr>
          <a:xfrm>
            <a:off x="2237065" y="2932748"/>
            <a:ext cx="4294108"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User token attempting POST/PUT/DELETE</a:t>
            </a:r>
            <a:endParaRPr lang="en-US" sz="1000" dirty="0"/>
          </a:p>
        </p:txBody>
      </p:sp>
      <p:sp>
        <p:nvSpPr>
          <p:cNvPr id="24" name="Text 22"/>
          <p:cNvSpPr/>
          <p:nvPr/>
        </p:nvSpPr>
        <p:spPr>
          <a:xfrm>
            <a:off x="6796683" y="2932748"/>
            <a:ext cx="1688544"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403</a:t>
            </a:r>
            <a:endParaRPr lang="en-US" sz="1000" dirty="0"/>
          </a:p>
        </p:txBody>
      </p:sp>
      <p:sp>
        <p:nvSpPr>
          <p:cNvPr id="25" name="Text 23"/>
          <p:cNvSpPr/>
          <p:nvPr/>
        </p:nvSpPr>
        <p:spPr>
          <a:xfrm>
            <a:off x="8750737" y="2932748"/>
            <a:ext cx="494930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{"error": "Admin token required for this operation"}</a:t>
            </a:r>
            <a:endParaRPr lang="en-US" sz="1000" dirty="0"/>
          </a:p>
        </p:txBody>
      </p:sp>
      <p:sp>
        <p:nvSpPr>
          <p:cNvPr id="26" name="Shape 24"/>
          <p:cNvSpPr/>
          <p:nvPr/>
        </p:nvSpPr>
        <p:spPr>
          <a:xfrm>
            <a:off x="801410" y="3160871"/>
            <a:ext cx="13027581" cy="285988"/>
          </a:xfrm>
          <a:prstGeom prst="rect">
            <a:avLst/>
          </a:prstGeom>
          <a:solidFill>
            <a:srgbClr val="FFFFFF">
              <a:alpha val="4000"/>
            </a:srgbClr>
          </a:solidFill>
          <a:ln/>
        </p:spPr>
      </p:sp>
      <p:sp>
        <p:nvSpPr>
          <p:cNvPr id="27" name="Text 25"/>
          <p:cNvSpPr/>
          <p:nvPr/>
        </p:nvSpPr>
        <p:spPr>
          <a:xfrm>
            <a:off x="930592" y="3218736"/>
            <a:ext cx="1040963"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D</a:t>
            </a:r>
            <a:endParaRPr lang="en-US" sz="1000" dirty="0"/>
          </a:p>
        </p:txBody>
      </p:sp>
      <p:sp>
        <p:nvSpPr>
          <p:cNvPr id="28" name="Text 26"/>
          <p:cNvSpPr/>
          <p:nvPr/>
        </p:nvSpPr>
        <p:spPr>
          <a:xfrm>
            <a:off x="2237065" y="3218736"/>
            <a:ext cx="4294108"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Product Service is down or unreachable</a:t>
            </a:r>
            <a:endParaRPr lang="en-US" sz="1000" dirty="0"/>
          </a:p>
        </p:txBody>
      </p:sp>
      <p:sp>
        <p:nvSpPr>
          <p:cNvPr id="29" name="Text 27"/>
          <p:cNvSpPr/>
          <p:nvPr/>
        </p:nvSpPr>
        <p:spPr>
          <a:xfrm>
            <a:off x="6796683" y="3218736"/>
            <a:ext cx="1688544"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503</a:t>
            </a:r>
            <a:endParaRPr lang="en-US" sz="1000" dirty="0"/>
          </a:p>
        </p:txBody>
      </p:sp>
      <p:sp>
        <p:nvSpPr>
          <p:cNvPr id="30" name="Text 28"/>
          <p:cNvSpPr/>
          <p:nvPr/>
        </p:nvSpPr>
        <p:spPr>
          <a:xfrm>
            <a:off x="8750737" y="3218736"/>
            <a:ext cx="494930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{"error": "Product service currently unavailable"}</a:t>
            </a:r>
            <a:endParaRPr lang="en-US" sz="1000" dirty="0"/>
          </a:p>
        </p:txBody>
      </p:sp>
      <p:pic>
        <p:nvPicPr>
          <p:cNvPr id="31" name="Image 0" descr="preencoded.png"/>
          <p:cNvPicPr>
            <a:picLocks noChangeAspect="1"/>
          </p:cNvPicPr>
          <p:nvPr/>
        </p:nvPicPr>
        <p:blipFill>
          <a:blip r:embed="rId3"/>
          <a:stretch>
            <a:fillRect/>
          </a:stretch>
        </p:blipFill>
        <p:spPr>
          <a:xfrm>
            <a:off x="793790" y="3548777"/>
            <a:ext cx="644962" cy="774025"/>
          </a:xfrm>
          <a:prstGeom prst="rect">
            <a:avLst/>
          </a:prstGeom>
        </p:spPr>
      </p:pic>
      <p:sp>
        <p:nvSpPr>
          <p:cNvPr id="32" name="Text 29"/>
          <p:cNvSpPr/>
          <p:nvPr/>
        </p:nvSpPr>
        <p:spPr>
          <a:xfrm>
            <a:off x="1522571" y="3677722"/>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Request Received</a:t>
            </a:r>
            <a:endParaRPr lang="en-US" sz="1250" dirty="0"/>
          </a:p>
        </p:txBody>
      </p:sp>
      <p:sp>
        <p:nvSpPr>
          <p:cNvPr id="33" name="Text 30"/>
          <p:cNvSpPr/>
          <p:nvPr/>
        </p:nvSpPr>
        <p:spPr>
          <a:xfrm>
            <a:off x="1522571" y="3929420"/>
            <a:ext cx="1231403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Gateway receives incoming HTTP request</a:t>
            </a:r>
            <a:endParaRPr lang="en-US" sz="1000" dirty="0"/>
          </a:p>
        </p:txBody>
      </p:sp>
      <p:pic>
        <p:nvPicPr>
          <p:cNvPr id="34" name="Image 1" descr="preencoded.png"/>
          <p:cNvPicPr>
            <a:picLocks noChangeAspect="1"/>
          </p:cNvPicPr>
          <p:nvPr/>
        </p:nvPicPr>
        <p:blipFill>
          <a:blip r:embed="rId4"/>
          <a:stretch>
            <a:fillRect/>
          </a:stretch>
        </p:blipFill>
        <p:spPr>
          <a:xfrm>
            <a:off x="793790" y="4322802"/>
            <a:ext cx="644962" cy="774025"/>
          </a:xfrm>
          <a:prstGeom prst="rect">
            <a:avLst/>
          </a:prstGeom>
        </p:spPr>
      </p:pic>
      <p:sp>
        <p:nvSpPr>
          <p:cNvPr id="35" name="Text 31"/>
          <p:cNvSpPr/>
          <p:nvPr/>
        </p:nvSpPr>
        <p:spPr>
          <a:xfrm>
            <a:off x="1522571" y="4451747"/>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Token Validation</a:t>
            </a:r>
            <a:endParaRPr lang="en-US" sz="1250" dirty="0"/>
          </a:p>
        </p:txBody>
      </p:sp>
      <p:sp>
        <p:nvSpPr>
          <p:cNvPr id="36" name="Text 32"/>
          <p:cNvSpPr/>
          <p:nvPr/>
        </p:nvSpPr>
        <p:spPr>
          <a:xfrm>
            <a:off x="1522571" y="4703445"/>
            <a:ext cx="1231403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Verify token signature, expiration, and format</a:t>
            </a:r>
            <a:endParaRPr lang="en-US" sz="1000" dirty="0"/>
          </a:p>
        </p:txBody>
      </p:sp>
      <p:pic>
        <p:nvPicPr>
          <p:cNvPr id="37" name="Image 2" descr="preencoded.png"/>
          <p:cNvPicPr>
            <a:picLocks noChangeAspect="1"/>
          </p:cNvPicPr>
          <p:nvPr/>
        </p:nvPicPr>
        <p:blipFill>
          <a:blip r:embed="rId5"/>
          <a:stretch>
            <a:fillRect/>
          </a:stretch>
        </p:blipFill>
        <p:spPr>
          <a:xfrm>
            <a:off x="793790" y="5096828"/>
            <a:ext cx="644962" cy="774025"/>
          </a:xfrm>
          <a:prstGeom prst="rect">
            <a:avLst/>
          </a:prstGeom>
        </p:spPr>
      </p:pic>
      <p:sp>
        <p:nvSpPr>
          <p:cNvPr id="38" name="Text 33"/>
          <p:cNvSpPr/>
          <p:nvPr/>
        </p:nvSpPr>
        <p:spPr>
          <a:xfrm>
            <a:off x="1522571" y="5225772"/>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Role Authorization</a:t>
            </a:r>
            <a:endParaRPr lang="en-US" sz="1250" dirty="0"/>
          </a:p>
        </p:txBody>
      </p:sp>
      <p:sp>
        <p:nvSpPr>
          <p:cNvPr id="39" name="Text 34"/>
          <p:cNvSpPr/>
          <p:nvPr/>
        </p:nvSpPr>
        <p:spPr>
          <a:xfrm>
            <a:off x="1522571" y="5477470"/>
            <a:ext cx="1231403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Check if token role matches required permission</a:t>
            </a:r>
            <a:endParaRPr lang="en-US" sz="1000" dirty="0"/>
          </a:p>
        </p:txBody>
      </p:sp>
      <p:pic>
        <p:nvPicPr>
          <p:cNvPr id="40" name="Image 3" descr="preencoded.png"/>
          <p:cNvPicPr>
            <a:picLocks noChangeAspect="1"/>
          </p:cNvPicPr>
          <p:nvPr/>
        </p:nvPicPr>
        <p:blipFill>
          <a:blip r:embed="rId6"/>
          <a:stretch>
            <a:fillRect/>
          </a:stretch>
        </p:blipFill>
        <p:spPr>
          <a:xfrm>
            <a:off x="793790" y="5870853"/>
            <a:ext cx="644962" cy="774025"/>
          </a:xfrm>
          <a:prstGeom prst="rect">
            <a:avLst/>
          </a:prstGeom>
        </p:spPr>
      </p:pic>
      <p:sp>
        <p:nvSpPr>
          <p:cNvPr id="41" name="Text 35"/>
          <p:cNvSpPr/>
          <p:nvPr/>
        </p:nvSpPr>
        <p:spPr>
          <a:xfrm>
            <a:off x="1522571" y="5999798"/>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Forward Request</a:t>
            </a:r>
            <a:endParaRPr lang="en-US" sz="1250" dirty="0"/>
          </a:p>
        </p:txBody>
      </p:sp>
      <p:sp>
        <p:nvSpPr>
          <p:cNvPr id="42" name="Text 36"/>
          <p:cNvSpPr/>
          <p:nvPr/>
        </p:nvSpPr>
        <p:spPr>
          <a:xfrm>
            <a:off x="1522571" y="6251496"/>
            <a:ext cx="1231403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Route to appropriate backend service</a:t>
            </a:r>
            <a:endParaRPr lang="en-US" sz="1000" dirty="0"/>
          </a:p>
        </p:txBody>
      </p:sp>
      <p:pic>
        <p:nvPicPr>
          <p:cNvPr id="43" name="Image 4" descr="preencoded.png"/>
          <p:cNvPicPr>
            <a:picLocks noChangeAspect="1"/>
          </p:cNvPicPr>
          <p:nvPr/>
        </p:nvPicPr>
        <p:blipFill>
          <a:blip r:embed="rId7"/>
          <a:stretch>
            <a:fillRect/>
          </a:stretch>
        </p:blipFill>
        <p:spPr>
          <a:xfrm>
            <a:off x="793790" y="6644878"/>
            <a:ext cx="644962" cy="774025"/>
          </a:xfrm>
          <a:prstGeom prst="rect">
            <a:avLst/>
          </a:prstGeom>
        </p:spPr>
      </p:pic>
      <p:sp>
        <p:nvSpPr>
          <p:cNvPr id="44" name="Text 37"/>
          <p:cNvSpPr/>
          <p:nvPr/>
        </p:nvSpPr>
        <p:spPr>
          <a:xfrm>
            <a:off x="1522571" y="6773823"/>
            <a:ext cx="1612583" cy="201454"/>
          </a:xfrm>
          <a:prstGeom prst="rect">
            <a:avLst/>
          </a:prstGeom>
          <a:noFill/>
          <a:ln/>
        </p:spPr>
        <p:txBody>
          <a:bodyPr wrap="none" lIns="0" tIns="0" rIns="0" bIns="0" rtlCol="0" anchor="t"/>
          <a:lstStyle/>
          <a:p>
            <a:pPr marL="0" indent="0" algn="l">
              <a:lnSpc>
                <a:spcPts val="1550"/>
              </a:lnSpc>
              <a:buNone/>
            </a:pPr>
            <a:r>
              <a:rPr lang="en-US" sz="1250" dirty="0">
                <a:solidFill>
                  <a:srgbClr val="405449"/>
                </a:solidFill>
                <a:latin typeface="Roboto Medium" pitchFamily="34" charset="0"/>
                <a:ea typeface="Roboto Medium" pitchFamily="34" charset="-122"/>
                <a:cs typeface="Roboto Medium" pitchFamily="34" charset="-120"/>
              </a:rPr>
              <a:t>Return Response</a:t>
            </a:r>
            <a:endParaRPr lang="en-US" sz="1250" dirty="0"/>
          </a:p>
        </p:txBody>
      </p:sp>
      <p:sp>
        <p:nvSpPr>
          <p:cNvPr id="45" name="Text 38"/>
          <p:cNvSpPr/>
          <p:nvPr/>
        </p:nvSpPr>
        <p:spPr>
          <a:xfrm>
            <a:off x="1522571" y="7025521"/>
            <a:ext cx="12314039" cy="170259"/>
          </a:xfrm>
          <a:prstGeom prst="rect">
            <a:avLst/>
          </a:prstGeom>
          <a:noFill/>
          <a:ln/>
        </p:spPr>
        <p:txBody>
          <a:bodyPr wrap="none" lIns="0" tIns="0" rIns="0" bIns="0" rtlCol="0" anchor="t"/>
          <a:lstStyle/>
          <a:p>
            <a:pPr marL="0" indent="0" algn="l">
              <a:lnSpc>
                <a:spcPts val="1300"/>
              </a:lnSpc>
              <a:buNone/>
            </a:pPr>
            <a:r>
              <a:rPr lang="en-US" sz="1000" dirty="0">
                <a:solidFill>
                  <a:srgbClr val="405449"/>
                </a:solidFill>
                <a:latin typeface="Roboto" pitchFamily="34" charset="0"/>
                <a:ea typeface="Roboto" pitchFamily="34" charset="-122"/>
                <a:cs typeface="Roboto" pitchFamily="34" charset="-120"/>
              </a:rPr>
              <a:t>Send service response or error to client</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793790" y="3153013"/>
            <a:ext cx="983337" cy="373142"/>
          </a:xfrm>
          <a:prstGeom prst="roundRect">
            <a:avLst>
              <a:gd name="adj" fmla="val 638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260169"/>
            <a:ext cx="158710" cy="158710"/>
          </a:xfrm>
          <a:prstGeom prst="rect">
            <a:avLst/>
          </a:prstGeom>
        </p:spPr>
      </p:pic>
      <p:sp>
        <p:nvSpPr>
          <p:cNvPr id="4" name="Text 1"/>
          <p:cNvSpPr/>
          <p:nvPr/>
        </p:nvSpPr>
        <p:spPr>
          <a:xfrm>
            <a:off x="1150858" y="3212544"/>
            <a:ext cx="507206"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LAB 08</a:t>
            </a:r>
            <a:endParaRPr lang="en-US" sz="1250" dirty="0"/>
          </a:p>
        </p:txBody>
      </p:sp>
      <p:sp>
        <p:nvSpPr>
          <p:cNvPr id="5" name="Text 2"/>
          <p:cNvSpPr/>
          <p:nvPr/>
        </p:nvSpPr>
        <p:spPr>
          <a:xfrm>
            <a:off x="793790" y="3605451"/>
            <a:ext cx="10713601"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Deployment View &amp; ATAM Analysis</a:t>
            </a:r>
            <a:endParaRPr lang="en-US" sz="5350" dirty="0"/>
          </a:p>
        </p:txBody>
      </p:sp>
      <p:sp>
        <p:nvSpPr>
          <p:cNvPr id="6" name="Text 3"/>
          <p:cNvSpPr/>
          <p:nvPr/>
        </p:nvSpPr>
        <p:spPr>
          <a:xfrm>
            <a:off x="793790" y="475892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Documenting physical infrastructure and conducting Architecture Tradeoff Analysis Method evaluation for quality attribute satisfaction.</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568643"/>
            <a:ext cx="6038255" cy="496133"/>
          </a:xfrm>
          <a:prstGeom prst="rect">
            <a:avLst/>
          </a:prstGeom>
          <a:noFill/>
          <a:ln/>
        </p:spPr>
        <p:txBody>
          <a:bodyPr wrap="none" lIns="0" tIns="0" rIns="0" bIns="0" rtlCol="0" anchor="t"/>
          <a:lstStyle/>
          <a:p>
            <a:pPr marL="0" indent="0" algn="l">
              <a:lnSpc>
                <a:spcPts val="3900"/>
              </a:lnSpc>
              <a:buNone/>
            </a:pPr>
            <a:r>
              <a:rPr lang="en-US" sz="3100" dirty="0">
                <a:solidFill>
                  <a:srgbClr val="3B4540"/>
                </a:solidFill>
                <a:latin typeface="Roboto Medium" pitchFamily="34" charset="0"/>
                <a:ea typeface="Roboto Medium" pitchFamily="34" charset="-122"/>
                <a:cs typeface="Roboto Medium" pitchFamily="34" charset="-120"/>
              </a:rPr>
              <a:t>Lab 08: UML Deployment Diagram</a:t>
            </a:r>
            <a:endParaRPr lang="en-US" sz="3100" dirty="0"/>
          </a:p>
        </p:txBody>
      </p:sp>
      <p:sp>
        <p:nvSpPr>
          <p:cNvPr id="3" name="Text 1"/>
          <p:cNvSpPr/>
          <p:nvPr/>
        </p:nvSpPr>
        <p:spPr>
          <a:xfrm>
            <a:off x="793790" y="1115497"/>
            <a:ext cx="4712137" cy="248007"/>
          </a:xfrm>
          <a:prstGeom prst="rect">
            <a:avLst/>
          </a:prstGeom>
          <a:noFill/>
          <a:ln/>
        </p:spPr>
        <p:txBody>
          <a:bodyPr wrap="none" lIns="0" tIns="0" rIns="0" bIns="0" rtlCol="0" anchor="t"/>
          <a:lstStyle/>
          <a:p>
            <a:pPr marL="0" indent="0" algn="l">
              <a:lnSpc>
                <a:spcPts val="1950"/>
              </a:lnSpc>
              <a:buNone/>
            </a:pPr>
            <a:r>
              <a:rPr lang="en-US" sz="1550" dirty="0">
                <a:solidFill>
                  <a:srgbClr val="3B4540"/>
                </a:solidFill>
                <a:latin typeface="Roboto Medium" pitchFamily="34" charset="0"/>
                <a:ea typeface="Roboto Medium" pitchFamily="34" charset="-122"/>
                <a:cs typeface="Roboto Medium" pitchFamily="34" charset="-120"/>
              </a:rPr>
              <a:t>Physical Architecture and Infrastructure Components</a:t>
            </a:r>
            <a:endParaRPr lang="en-US" sz="1550" dirty="0"/>
          </a:p>
        </p:txBody>
      </p:sp>
      <p:sp>
        <p:nvSpPr>
          <p:cNvPr id="4" name="Text 2"/>
          <p:cNvSpPr/>
          <p:nvPr/>
        </p:nvSpPr>
        <p:spPr>
          <a:xfrm>
            <a:off x="793790" y="1554004"/>
            <a:ext cx="13042821"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The deployment diagram illustrates how our logical architecture maps to physical infrastructure, showing the distribution of services across servers, network topology, and data storage patterns. This view is essential for understanding operational requirements, scalability planning, and deployment strategies.</a:t>
            </a:r>
            <a:endParaRPr lang="en-US" sz="1250" dirty="0"/>
          </a:p>
        </p:txBody>
      </p:sp>
      <p:pic>
        <p:nvPicPr>
          <p:cNvPr id="5" name="Image 0" descr="preencoded.png"/>
          <p:cNvPicPr>
            <a:picLocks noChangeAspect="1"/>
          </p:cNvPicPr>
          <p:nvPr/>
        </p:nvPicPr>
        <p:blipFill>
          <a:blip r:embed="rId3"/>
          <a:stretch>
            <a:fillRect/>
          </a:stretch>
        </p:blipFill>
        <p:spPr>
          <a:xfrm>
            <a:off x="793790" y="2154079"/>
            <a:ext cx="1457682" cy="1457682"/>
          </a:xfrm>
          <a:prstGeom prst="rect">
            <a:avLst/>
          </a:prstGeom>
        </p:spPr>
      </p:pic>
      <p:sp>
        <p:nvSpPr>
          <p:cNvPr id="6" name="Text 3"/>
          <p:cNvSpPr/>
          <p:nvPr/>
        </p:nvSpPr>
        <p:spPr>
          <a:xfrm>
            <a:off x="793790" y="377047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Load Balancer</a:t>
            </a:r>
            <a:endParaRPr lang="en-US" sz="1550" dirty="0"/>
          </a:p>
        </p:txBody>
      </p:sp>
      <p:sp>
        <p:nvSpPr>
          <p:cNvPr id="7" name="Text 4"/>
          <p:cNvSpPr/>
          <p:nvPr/>
        </p:nvSpPr>
        <p:spPr>
          <a:xfrm>
            <a:off x="793790" y="4094678"/>
            <a:ext cx="3141583" cy="6858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Nginx distributes HTTPS traffic across multiple gateway instances for high availability</a:t>
            </a:r>
            <a:endParaRPr lang="en-US" sz="1250" dirty="0"/>
          </a:p>
        </p:txBody>
      </p:sp>
      <p:pic>
        <p:nvPicPr>
          <p:cNvPr id="8" name="Image 1" descr="preencoded.png"/>
          <p:cNvPicPr>
            <a:picLocks noChangeAspect="1"/>
          </p:cNvPicPr>
          <p:nvPr/>
        </p:nvPicPr>
        <p:blipFill>
          <a:blip r:embed="rId4"/>
          <a:stretch>
            <a:fillRect/>
          </a:stretch>
        </p:blipFill>
        <p:spPr>
          <a:xfrm>
            <a:off x="4094083" y="2154079"/>
            <a:ext cx="1457682" cy="1457682"/>
          </a:xfrm>
          <a:prstGeom prst="rect">
            <a:avLst/>
          </a:prstGeom>
        </p:spPr>
      </p:pic>
      <p:sp>
        <p:nvSpPr>
          <p:cNvPr id="9" name="Text 5"/>
          <p:cNvSpPr/>
          <p:nvPr/>
        </p:nvSpPr>
        <p:spPr>
          <a:xfrm>
            <a:off x="4094083" y="377047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API Gateway</a:t>
            </a:r>
            <a:endParaRPr lang="en-US" sz="1550" dirty="0"/>
          </a:p>
        </p:txBody>
      </p:sp>
      <p:sp>
        <p:nvSpPr>
          <p:cNvPr id="10" name="Text 6"/>
          <p:cNvSpPr/>
          <p:nvPr/>
        </p:nvSpPr>
        <p:spPr>
          <a:xfrm>
            <a:off x="4094083" y="4094678"/>
            <a:ext cx="3141702"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Kong gateway provides authentication, rate limiting, and service routing</a:t>
            </a:r>
            <a:endParaRPr lang="en-US" sz="1250" dirty="0"/>
          </a:p>
        </p:txBody>
      </p:sp>
      <p:pic>
        <p:nvPicPr>
          <p:cNvPr id="11" name="Image 2" descr="preencoded.png"/>
          <p:cNvPicPr>
            <a:picLocks noChangeAspect="1"/>
          </p:cNvPicPr>
          <p:nvPr/>
        </p:nvPicPr>
        <p:blipFill>
          <a:blip r:embed="rId5"/>
          <a:stretch>
            <a:fillRect/>
          </a:stretch>
        </p:blipFill>
        <p:spPr>
          <a:xfrm>
            <a:off x="7394496" y="2154079"/>
            <a:ext cx="1457682" cy="1457682"/>
          </a:xfrm>
          <a:prstGeom prst="rect">
            <a:avLst/>
          </a:prstGeom>
        </p:spPr>
      </p:pic>
      <p:sp>
        <p:nvSpPr>
          <p:cNvPr id="12" name="Text 7"/>
          <p:cNvSpPr/>
          <p:nvPr/>
        </p:nvSpPr>
        <p:spPr>
          <a:xfrm>
            <a:off x="7394496" y="377047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Service Layer</a:t>
            </a:r>
            <a:endParaRPr lang="en-US" sz="1550" dirty="0"/>
          </a:p>
        </p:txBody>
      </p:sp>
      <p:sp>
        <p:nvSpPr>
          <p:cNvPr id="13" name="Text 8"/>
          <p:cNvSpPr/>
          <p:nvPr/>
        </p:nvSpPr>
        <p:spPr>
          <a:xfrm>
            <a:off x="7394496" y="4094678"/>
            <a:ext cx="3141702" cy="6858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Catalog, Order, User, and Notification services deployed as independent containers</a:t>
            </a:r>
            <a:endParaRPr lang="en-US" sz="1250" dirty="0"/>
          </a:p>
        </p:txBody>
      </p:sp>
      <p:pic>
        <p:nvPicPr>
          <p:cNvPr id="14" name="Image 3" descr="preencoded.png"/>
          <p:cNvPicPr>
            <a:picLocks noChangeAspect="1"/>
          </p:cNvPicPr>
          <p:nvPr/>
        </p:nvPicPr>
        <p:blipFill>
          <a:blip r:embed="rId6"/>
          <a:stretch>
            <a:fillRect/>
          </a:stretch>
        </p:blipFill>
        <p:spPr>
          <a:xfrm>
            <a:off x="10694908" y="2154079"/>
            <a:ext cx="1457682" cy="1457682"/>
          </a:xfrm>
          <a:prstGeom prst="rect">
            <a:avLst/>
          </a:prstGeom>
        </p:spPr>
      </p:pic>
      <p:sp>
        <p:nvSpPr>
          <p:cNvPr id="15" name="Text 9"/>
          <p:cNvSpPr/>
          <p:nvPr/>
        </p:nvSpPr>
        <p:spPr>
          <a:xfrm>
            <a:off x="10694908" y="377047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Data Layer</a:t>
            </a:r>
            <a:endParaRPr lang="en-US" sz="1550" dirty="0"/>
          </a:p>
        </p:txBody>
      </p:sp>
      <p:sp>
        <p:nvSpPr>
          <p:cNvPr id="16" name="Text 10"/>
          <p:cNvSpPr/>
          <p:nvPr/>
        </p:nvSpPr>
        <p:spPr>
          <a:xfrm>
            <a:off x="10694908" y="4094678"/>
            <a:ext cx="3141702"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Database-per-service pattern ensures data isolation and independent scaling</a:t>
            </a:r>
            <a:endParaRPr lang="en-US" sz="1250" dirty="0"/>
          </a:p>
        </p:txBody>
      </p:sp>
      <p:pic>
        <p:nvPicPr>
          <p:cNvPr id="17" name="Image 4" descr="preencoded.png"/>
          <p:cNvPicPr>
            <a:picLocks noChangeAspect="1"/>
          </p:cNvPicPr>
          <p:nvPr/>
        </p:nvPicPr>
        <p:blipFill>
          <a:blip r:embed="rId7"/>
          <a:stretch>
            <a:fillRect/>
          </a:stretch>
        </p:blipFill>
        <p:spPr>
          <a:xfrm>
            <a:off x="793790" y="5034439"/>
            <a:ext cx="1457682" cy="1457682"/>
          </a:xfrm>
          <a:prstGeom prst="rect">
            <a:avLst/>
          </a:prstGeom>
        </p:spPr>
      </p:pic>
      <p:sp>
        <p:nvSpPr>
          <p:cNvPr id="18" name="Text 11"/>
          <p:cNvSpPr/>
          <p:nvPr/>
        </p:nvSpPr>
        <p:spPr>
          <a:xfrm>
            <a:off x="793790" y="665083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Redis Cache</a:t>
            </a:r>
            <a:endParaRPr lang="en-US" sz="1550" dirty="0"/>
          </a:p>
        </p:txBody>
      </p:sp>
      <p:sp>
        <p:nvSpPr>
          <p:cNvPr id="19" name="Text 12"/>
          <p:cNvSpPr/>
          <p:nvPr/>
        </p:nvSpPr>
        <p:spPr>
          <a:xfrm>
            <a:off x="793790" y="6975038"/>
            <a:ext cx="314158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Distributed caching reduces database load and improves response times</a:t>
            </a:r>
            <a:endParaRPr lang="en-US" sz="1250" dirty="0"/>
          </a:p>
        </p:txBody>
      </p:sp>
      <p:pic>
        <p:nvPicPr>
          <p:cNvPr id="20" name="Image 5" descr="preencoded.png"/>
          <p:cNvPicPr>
            <a:picLocks noChangeAspect="1"/>
          </p:cNvPicPr>
          <p:nvPr/>
        </p:nvPicPr>
        <p:blipFill>
          <a:blip r:embed="rId8"/>
          <a:stretch>
            <a:fillRect/>
          </a:stretch>
        </p:blipFill>
        <p:spPr>
          <a:xfrm>
            <a:off x="4094083" y="5034439"/>
            <a:ext cx="1457682" cy="1457682"/>
          </a:xfrm>
          <a:prstGeom prst="rect">
            <a:avLst/>
          </a:prstGeom>
        </p:spPr>
      </p:pic>
      <p:sp>
        <p:nvSpPr>
          <p:cNvPr id="21" name="Text 13"/>
          <p:cNvSpPr/>
          <p:nvPr/>
        </p:nvSpPr>
        <p:spPr>
          <a:xfrm>
            <a:off x="4094083" y="6650831"/>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405449"/>
                </a:solidFill>
                <a:latin typeface="Roboto Medium" pitchFamily="34" charset="0"/>
                <a:ea typeface="Roboto Medium" pitchFamily="34" charset="-122"/>
                <a:cs typeface="Roboto Medium" pitchFamily="34" charset="-120"/>
              </a:rPr>
              <a:t>RabbitMQ</a:t>
            </a:r>
            <a:endParaRPr lang="en-US" sz="1550" dirty="0"/>
          </a:p>
        </p:txBody>
      </p:sp>
      <p:sp>
        <p:nvSpPr>
          <p:cNvPr id="22" name="Text 14"/>
          <p:cNvSpPr/>
          <p:nvPr/>
        </p:nvSpPr>
        <p:spPr>
          <a:xfrm>
            <a:off x="4094083" y="6975038"/>
            <a:ext cx="3141702" cy="6858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Message broker enables asynchronous event-driven communication between services</a:t>
            </a:r>
            <a:endParaRPr lang="en-US" sz="12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89503" y="551736"/>
            <a:ext cx="6053257" cy="555069"/>
          </a:xfrm>
          <a:prstGeom prst="rect">
            <a:avLst/>
          </a:prstGeom>
          <a:noFill/>
          <a:ln/>
        </p:spPr>
        <p:txBody>
          <a:bodyPr wrap="none" lIns="0" tIns="0" rIns="0" bIns="0" rtlCol="0" anchor="t"/>
          <a:lstStyle/>
          <a:p>
            <a:pPr marL="0" indent="0" algn="l">
              <a:lnSpc>
                <a:spcPts val="4350"/>
              </a:lnSpc>
              <a:buNone/>
            </a:pPr>
            <a:r>
              <a:rPr lang="en-US" sz="3450" dirty="0">
                <a:solidFill>
                  <a:srgbClr val="3B4540"/>
                </a:solidFill>
                <a:latin typeface="Roboto Medium" pitchFamily="34" charset="0"/>
                <a:ea typeface="Roboto Medium" pitchFamily="34" charset="-122"/>
                <a:cs typeface="Roboto Medium" pitchFamily="34" charset="-120"/>
              </a:rPr>
              <a:t>Lab 08: ATAM Quality Analysis</a:t>
            </a:r>
            <a:endParaRPr lang="en-US" sz="3450" dirty="0"/>
          </a:p>
        </p:txBody>
      </p:sp>
      <p:sp>
        <p:nvSpPr>
          <p:cNvPr id="3" name="Text 1"/>
          <p:cNvSpPr/>
          <p:nvPr/>
        </p:nvSpPr>
        <p:spPr>
          <a:xfrm>
            <a:off x="789503" y="1170384"/>
            <a:ext cx="4369118" cy="277535"/>
          </a:xfrm>
          <a:prstGeom prst="rect">
            <a:avLst/>
          </a:prstGeom>
          <a:noFill/>
          <a:ln/>
        </p:spPr>
        <p:txBody>
          <a:bodyPr wrap="none" lIns="0" tIns="0" rIns="0" bIns="0" rtlCol="0" anchor="t"/>
          <a:lstStyle/>
          <a:p>
            <a:pPr marL="0" indent="0" algn="l">
              <a:lnSpc>
                <a:spcPts val="2150"/>
              </a:lnSpc>
              <a:buNone/>
            </a:pPr>
            <a:r>
              <a:rPr lang="en-US" sz="1700" dirty="0">
                <a:solidFill>
                  <a:srgbClr val="3B4540"/>
                </a:solidFill>
                <a:latin typeface="Roboto Medium" pitchFamily="34" charset="0"/>
                <a:ea typeface="Roboto Medium" pitchFamily="34" charset="-122"/>
                <a:cs typeface="Roboto Medium" pitchFamily="34" charset="-120"/>
              </a:rPr>
              <a:t>Scalability &amp; Availability Scenario Evaluation</a:t>
            </a:r>
            <a:endParaRPr lang="en-US" sz="1700" dirty="0"/>
          </a:p>
        </p:txBody>
      </p:sp>
      <p:sp>
        <p:nvSpPr>
          <p:cNvPr id="4" name="Text 2"/>
          <p:cNvSpPr/>
          <p:nvPr/>
        </p:nvSpPr>
        <p:spPr>
          <a:xfrm>
            <a:off x="789503" y="1686401"/>
            <a:ext cx="13051393" cy="538401"/>
          </a:xfrm>
          <a:prstGeom prst="rect">
            <a:avLst/>
          </a:prstGeom>
          <a:noFill/>
          <a:ln/>
        </p:spPr>
        <p:txBody>
          <a:bodyPr wrap="square" lIns="0" tIns="0" rIns="0" bIns="0" rtlCol="0" anchor="t"/>
          <a:lstStyle/>
          <a:p>
            <a:pPr marL="0" indent="0" algn="l">
              <a:lnSpc>
                <a:spcPts val="2100"/>
              </a:lnSpc>
              <a:buNone/>
            </a:pPr>
            <a:r>
              <a:rPr lang="en-US" sz="1350" dirty="0">
                <a:solidFill>
                  <a:srgbClr val="405449"/>
                </a:solidFill>
                <a:latin typeface="Roboto" pitchFamily="34" charset="0"/>
                <a:ea typeface="Roboto" pitchFamily="34" charset="-122"/>
                <a:cs typeface="Roboto" pitchFamily="34" charset="-120"/>
              </a:rPr>
              <a:t>The Architecture Tradeoff Analysis Method (ATAM) evaluates how well our architecture satisfies quality attribute requirements. We analyze specific scenarios that stress critical quality attributes, comparing monolithic vs. microservices responses.</a:t>
            </a:r>
            <a:endParaRPr lang="en-US" sz="1350" dirty="0"/>
          </a:p>
        </p:txBody>
      </p:sp>
      <p:sp>
        <p:nvSpPr>
          <p:cNvPr id="5" name="Text 3"/>
          <p:cNvSpPr/>
          <p:nvPr/>
        </p:nvSpPr>
        <p:spPr>
          <a:xfrm>
            <a:off x="789503" y="2562582"/>
            <a:ext cx="4243626" cy="277535"/>
          </a:xfrm>
          <a:prstGeom prst="rect">
            <a:avLst/>
          </a:prstGeom>
          <a:noFill/>
          <a:ln/>
        </p:spPr>
        <p:txBody>
          <a:bodyPr wrap="none" lIns="0" tIns="0" rIns="0" bIns="0" rtlCol="0" anchor="t"/>
          <a:lstStyle/>
          <a:p>
            <a:pPr marL="0" indent="0" algn="l">
              <a:lnSpc>
                <a:spcPts val="2150"/>
              </a:lnSpc>
              <a:buNone/>
            </a:pPr>
            <a:r>
              <a:rPr lang="en-US" sz="1700" dirty="0">
                <a:solidFill>
                  <a:srgbClr val="3B4540"/>
                </a:solidFill>
                <a:latin typeface="Roboto Medium" pitchFamily="34" charset="0"/>
                <a:ea typeface="Roboto Medium" pitchFamily="34" charset="-122"/>
                <a:cs typeface="Roboto Medium" pitchFamily="34" charset="-120"/>
              </a:rPr>
              <a:t>Scenario SS1: Scalability During Flash Sale</a:t>
            </a:r>
            <a:endParaRPr lang="en-US" sz="1700" dirty="0"/>
          </a:p>
        </p:txBody>
      </p:sp>
      <p:sp>
        <p:nvSpPr>
          <p:cNvPr id="6" name="Text 4"/>
          <p:cNvSpPr/>
          <p:nvPr/>
        </p:nvSpPr>
        <p:spPr>
          <a:xfrm>
            <a:off x="789503" y="2999065"/>
            <a:ext cx="6309003" cy="538401"/>
          </a:xfrm>
          <a:prstGeom prst="rect">
            <a:avLst/>
          </a:prstGeom>
          <a:noFill/>
          <a:ln/>
        </p:spPr>
        <p:txBody>
          <a:bodyPr wrap="square" lIns="0" tIns="0" rIns="0" bIns="0" rtlCol="0" anchor="t"/>
          <a:lstStyle/>
          <a:p>
            <a:pPr marL="0" indent="0" algn="l">
              <a:lnSpc>
                <a:spcPts val="2100"/>
              </a:lnSpc>
              <a:buNone/>
            </a:pPr>
            <a:r>
              <a:rPr lang="en-US" sz="1350" b="1" dirty="0">
                <a:solidFill>
                  <a:srgbClr val="405449"/>
                </a:solidFill>
                <a:latin typeface="Roboto" pitchFamily="34" charset="0"/>
                <a:ea typeface="Roboto" pitchFamily="34" charset="-122"/>
                <a:cs typeface="Roboto" pitchFamily="34" charset="-120"/>
              </a:rPr>
              <a:t>Stimulus:</a:t>
            </a:r>
            <a:r>
              <a:rPr lang="en-US" sz="1350" dirty="0">
                <a:solidFill>
                  <a:srgbClr val="405449"/>
                </a:solidFill>
                <a:latin typeface="Roboto" pitchFamily="34" charset="0"/>
                <a:ea typeface="Roboto" pitchFamily="34" charset="-122"/>
                <a:cs typeface="Roboto" pitchFamily="34" charset="-120"/>
              </a:rPr>
              <a:t> Traffic spike of 10× normal load during flash sale event (5,000 concurrent users)</a:t>
            </a:r>
            <a:endParaRPr lang="en-US" sz="1350" dirty="0"/>
          </a:p>
        </p:txBody>
      </p:sp>
      <p:sp>
        <p:nvSpPr>
          <p:cNvPr id="7" name="Shape 5"/>
          <p:cNvSpPr/>
          <p:nvPr/>
        </p:nvSpPr>
        <p:spPr>
          <a:xfrm>
            <a:off x="789503" y="3716298"/>
            <a:ext cx="3075027" cy="3782616"/>
          </a:xfrm>
          <a:prstGeom prst="roundRect">
            <a:avLst>
              <a:gd name="adj" fmla="val 867"/>
            </a:avLst>
          </a:prstGeom>
          <a:solidFill>
            <a:srgbClr val="FAFFFA"/>
          </a:solidFill>
          <a:ln w="22860">
            <a:solidFill>
              <a:srgbClr val="CED9CE"/>
            </a:solidFill>
            <a:prstDash val="solid"/>
          </a:ln>
        </p:spPr>
      </p:sp>
      <p:sp>
        <p:nvSpPr>
          <p:cNvPr id="8" name="Shape 6"/>
          <p:cNvSpPr/>
          <p:nvPr/>
        </p:nvSpPr>
        <p:spPr>
          <a:xfrm>
            <a:off x="812363" y="3739158"/>
            <a:ext cx="3029307" cy="532805"/>
          </a:xfrm>
          <a:prstGeom prst="rect">
            <a:avLst/>
          </a:prstGeom>
          <a:solidFill>
            <a:srgbClr val="E8F3E8"/>
          </a:solidFill>
          <a:ln/>
        </p:spPr>
      </p:sp>
      <p:sp>
        <p:nvSpPr>
          <p:cNvPr id="9" name="Text 7"/>
          <p:cNvSpPr/>
          <p:nvPr/>
        </p:nvSpPr>
        <p:spPr>
          <a:xfrm>
            <a:off x="989886" y="4430911"/>
            <a:ext cx="2246590" cy="277535"/>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Roboto Medium" pitchFamily="34" charset="0"/>
                <a:ea typeface="Roboto Medium" pitchFamily="34" charset="-122"/>
                <a:cs typeface="Roboto Medium" pitchFamily="34" charset="-120"/>
              </a:rPr>
              <a:t>❌</a:t>
            </a:r>
            <a:r>
              <a:rPr lang="en-US" sz="1700" dirty="0">
                <a:solidFill>
                  <a:srgbClr val="405449"/>
                </a:solidFill>
                <a:latin typeface="Roboto Medium" pitchFamily="34" charset="0"/>
                <a:ea typeface="Roboto Medium" pitchFamily="34" charset="-122"/>
                <a:cs typeface="Roboto Medium" pitchFamily="34" charset="-120"/>
              </a:rPr>
              <a:t> Monolith Response</a:t>
            </a:r>
            <a:endParaRPr lang="en-US" sz="1700" dirty="0"/>
          </a:p>
        </p:txBody>
      </p:sp>
      <p:sp>
        <p:nvSpPr>
          <p:cNvPr id="10" name="Text 8"/>
          <p:cNvSpPr/>
          <p:nvPr/>
        </p:nvSpPr>
        <p:spPr>
          <a:xfrm>
            <a:off x="989886" y="4867394"/>
            <a:ext cx="2674263" cy="2153603"/>
          </a:xfrm>
          <a:prstGeom prst="rect">
            <a:avLst/>
          </a:prstGeom>
          <a:noFill/>
          <a:ln/>
        </p:spPr>
        <p:txBody>
          <a:bodyPr wrap="square" lIns="0" tIns="0" rIns="0" bIns="0" rtlCol="0" anchor="t"/>
          <a:lstStyle/>
          <a:p>
            <a:pPr marL="0" indent="0" algn="l">
              <a:lnSpc>
                <a:spcPts val="2100"/>
              </a:lnSpc>
              <a:buNone/>
            </a:pPr>
            <a:r>
              <a:rPr lang="en-US" sz="1350" dirty="0">
                <a:solidFill>
                  <a:srgbClr val="405449"/>
                </a:solidFill>
                <a:latin typeface="Roboto" pitchFamily="34" charset="0"/>
                <a:ea typeface="Roboto" pitchFamily="34" charset="-122"/>
                <a:cs typeface="Roboto" pitchFamily="34" charset="-120"/>
              </a:rPr>
              <a:t>Must scale entire application as single unit. Even if only Catalog module is stressed, all components (Admin, Payment, Notification) scale unnecessarily, wasting resources. Single bottleneck affects all functionality.</a:t>
            </a:r>
            <a:endParaRPr lang="en-US" sz="1350" dirty="0"/>
          </a:p>
        </p:txBody>
      </p:sp>
      <p:sp>
        <p:nvSpPr>
          <p:cNvPr id="11" name="Shape 9"/>
          <p:cNvSpPr/>
          <p:nvPr/>
        </p:nvSpPr>
        <p:spPr>
          <a:xfrm>
            <a:off x="4023479" y="3716298"/>
            <a:ext cx="3075027" cy="3782616"/>
          </a:xfrm>
          <a:prstGeom prst="roundRect">
            <a:avLst>
              <a:gd name="adj" fmla="val 867"/>
            </a:avLst>
          </a:prstGeom>
          <a:solidFill>
            <a:srgbClr val="FAFFFA"/>
          </a:solidFill>
          <a:ln w="22860">
            <a:solidFill>
              <a:srgbClr val="CED9CE"/>
            </a:solidFill>
            <a:prstDash val="solid"/>
          </a:ln>
        </p:spPr>
      </p:sp>
      <p:sp>
        <p:nvSpPr>
          <p:cNvPr id="12" name="Shape 10"/>
          <p:cNvSpPr/>
          <p:nvPr/>
        </p:nvSpPr>
        <p:spPr>
          <a:xfrm>
            <a:off x="4046339" y="3739158"/>
            <a:ext cx="3029307" cy="532805"/>
          </a:xfrm>
          <a:prstGeom prst="rect">
            <a:avLst/>
          </a:prstGeom>
          <a:solidFill>
            <a:srgbClr val="E8F3E8"/>
          </a:solidFill>
          <a:ln/>
        </p:spPr>
      </p:sp>
      <p:sp>
        <p:nvSpPr>
          <p:cNvPr id="13" name="Text 11"/>
          <p:cNvSpPr/>
          <p:nvPr/>
        </p:nvSpPr>
        <p:spPr>
          <a:xfrm>
            <a:off x="4223861" y="4430911"/>
            <a:ext cx="2674263" cy="555069"/>
          </a:xfrm>
          <a:prstGeom prst="rect">
            <a:avLst/>
          </a:prstGeom>
          <a:noFill/>
          <a:ln/>
        </p:spPr>
        <p:txBody>
          <a:bodyPr wrap="square" lIns="0" tIns="0" rIns="0" bIns="0" rtlCol="0" anchor="t"/>
          <a:lstStyle/>
          <a:p>
            <a:pPr marL="0" indent="0" algn="l">
              <a:lnSpc>
                <a:spcPts val="2150"/>
              </a:lnSpc>
              <a:buNone/>
            </a:pPr>
            <a:r>
              <a:rPr lang="en-US" sz="1700" dirty="0">
                <a:solidFill>
                  <a:srgbClr val="000000"/>
                </a:solidFill>
                <a:latin typeface="Roboto Medium" pitchFamily="34" charset="0"/>
                <a:ea typeface="Roboto Medium" pitchFamily="34" charset="-122"/>
                <a:cs typeface="Roboto Medium" pitchFamily="34" charset="-120"/>
              </a:rPr>
              <a:t>✅</a:t>
            </a:r>
            <a:r>
              <a:rPr lang="en-US" sz="1700" dirty="0">
                <a:solidFill>
                  <a:srgbClr val="405449"/>
                </a:solidFill>
                <a:latin typeface="Roboto Medium" pitchFamily="34" charset="0"/>
                <a:ea typeface="Roboto Medium" pitchFamily="34" charset="-122"/>
                <a:cs typeface="Roboto Medium" pitchFamily="34" charset="-120"/>
              </a:rPr>
              <a:t> Microservices Response</a:t>
            </a:r>
            <a:endParaRPr lang="en-US" sz="1700" dirty="0"/>
          </a:p>
        </p:txBody>
      </p:sp>
      <p:sp>
        <p:nvSpPr>
          <p:cNvPr id="14" name="Text 12"/>
          <p:cNvSpPr/>
          <p:nvPr/>
        </p:nvSpPr>
        <p:spPr>
          <a:xfrm>
            <a:off x="4223861" y="5144929"/>
            <a:ext cx="2674263" cy="2153603"/>
          </a:xfrm>
          <a:prstGeom prst="rect">
            <a:avLst/>
          </a:prstGeom>
          <a:noFill/>
          <a:ln/>
        </p:spPr>
        <p:txBody>
          <a:bodyPr wrap="square" lIns="0" tIns="0" rIns="0" bIns="0" rtlCol="0" anchor="t"/>
          <a:lstStyle/>
          <a:p>
            <a:pPr marL="0" indent="0" algn="l">
              <a:lnSpc>
                <a:spcPts val="2100"/>
              </a:lnSpc>
              <a:buNone/>
            </a:pPr>
            <a:r>
              <a:rPr lang="en-US" sz="1350" dirty="0">
                <a:solidFill>
                  <a:srgbClr val="405449"/>
                </a:solidFill>
                <a:latin typeface="Roboto" pitchFamily="34" charset="0"/>
                <a:ea typeface="Roboto" pitchFamily="34" charset="-122"/>
                <a:cs typeface="Roboto" pitchFamily="34" charset="-120"/>
              </a:rPr>
              <a:t>Scale only Catalog and Order services horizontally by spinning up additional container instances. Cart, User, Payment, and Notification services remain at normal capacity. Independent scaling optimizes resource utilization and cost.</a:t>
            </a:r>
            <a:endParaRPr lang="en-US" sz="1350" dirty="0"/>
          </a:p>
        </p:txBody>
      </p:sp>
      <p:sp>
        <p:nvSpPr>
          <p:cNvPr id="15" name="Text 13"/>
          <p:cNvSpPr/>
          <p:nvPr/>
        </p:nvSpPr>
        <p:spPr>
          <a:xfrm>
            <a:off x="7539514" y="2562582"/>
            <a:ext cx="4752618" cy="277535"/>
          </a:xfrm>
          <a:prstGeom prst="rect">
            <a:avLst/>
          </a:prstGeom>
          <a:noFill/>
          <a:ln/>
        </p:spPr>
        <p:txBody>
          <a:bodyPr wrap="none" lIns="0" tIns="0" rIns="0" bIns="0" rtlCol="0" anchor="t"/>
          <a:lstStyle/>
          <a:p>
            <a:pPr marL="0" indent="0" algn="l">
              <a:lnSpc>
                <a:spcPts val="2150"/>
              </a:lnSpc>
              <a:buNone/>
            </a:pPr>
            <a:r>
              <a:rPr lang="en-US" sz="1700" dirty="0">
                <a:solidFill>
                  <a:srgbClr val="3B4540"/>
                </a:solidFill>
                <a:latin typeface="Roboto Medium" pitchFamily="34" charset="0"/>
                <a:ea typeface="Roboto Medium" pitchFamily="34" charset="-122"/>
                <a:cs typeface="Roboto Medium" pitchFamily="34" charset="-120"/>
              </a:rPr>
              <a:t>Scenario AS1: Availability During Service Failure</a:t>
            </a:r>
            <a:endParaRPr lang="en-US" sz="1700" dirty="0"/>
          </a:p>
        </p:txBody>
      </p:sp>
      <p:sp>
        <p:nvSpPr>
          <p:cNvPr id="16" name="Text 14"/>
          <p:cNvSpPr/>
          <p:nvPr/>
        </p:nvSpPr>
        <p:spPr>
          <a:xfrm>
            <a:off x="7539514" y="2999065"/>
            <a:ext cx="6309003" cy="538401"/>
          </a:xfrm>
          <a:prstGeom prst="rect">
            <a:avLst/>
          </a:prstGeom>
          <a:noFill/>
          <a:ln/>
        </p:spPr>
        <p:txBody>
          <a:bodyPr wrap="square" lIns="0" tIns="0" rIns="0" bIns="0" rtlCol="0" anchor="t"/>
          <a:lstStyle/>
          <a:p>
            <a:pPr marL="0" indent="0" algn="l">
              <a:lnSpc>
                <a:spcPts val="2100"/>
              </a:lnSpc>
              <a:buNone/>
            </a:pPr>
            <a:r>
              <a:rPr lang="en-US" sz="1350" b="1" dirty="0">
                <a:solidFill>
                  <a:srgbClr val="405449"/>
                </a:solidFill>
                <a:latin typeface="Roboto" pitchFamily="34" charset="0"/>
                <a:ea typeface="Roboto" pitchFamily="34" charset="-122"/>
                <a:cs typeface="Roboto" pitchFamily="34" charset="-120"/>
              </a:rPr>
              <a:t>Stimulus:</a:t>
            </a:r>
            <a:r>
              <a:rPr lang="en-US" sz="1350" dirty="0">
                <a:solidFill>
                  <a:srgbClr val="405449"/>
                </a:solidFill>
                <a:latin typeface="Roboto" pitchFamily="34" charset="0"/>
                <a:ea typeface="Roboto" pitchFamily="34" charset="-122"/>
                <a:cs typeface="Roboto" pitchFamily="34" charset="-120"/>
              </a:rPr>
              <a:t> Notification Service experiences 1-hour downtime due to SMTP provider outage</a:t>
            </a:r>
            <a:endParaRPr lang="en-US" sz="1350" dirty="0"/>
          </a:p>
        </p:txBody>
      </p:sp>
      <p:sp>
        <p:nvSpPr>
          <p:cNvPr id="17" name="Shape 15"/>
          <p:cNvSpPr/>
          <p:nvPr/>
        </p:nvSpPr>
        <p:spPr>
          <a:xfrm>
            <a:off x="7539514" y="3716298"/>
            <a:ext cx="3075027" cy="3782616"/>
          </a:xfrm>
          <a:prstGeom prst="roundRect">
            <a:avLst>
              <a:gd name="adj" fmla="val 867"/>
            </a:avLst>
          </a:prstGeom>
          <a:solidFill>
            <a:srgbClr val="FAFFFA"/>
          </a:solidFill>
          <a:ln w="22860">
            <a:solidFill>
              <a:srgbClr val="CED9CE"/>
            </a:solidFill>
            <a:prstDash val="solid"/>
          </a:ln>
        </p:spPr>
      </p:sp>
      <p:sp>
        <p:nvSpPr>
          <p:cNvPr id="18" name="Shape 16"/>
          <p:cNvSpPr/>
          <p:nvPr/>
        </p:nvSpPr>
        <p:spPr>
          <a:xfrm>
            <a:off x="7562374" y="3739158"/>
            <a:ext cx="3029307" cy="532805"/>
          </a:xfrm>
          <a:prstGeom prst="rect">
            <a:avLst/>
          </a:prstGeom>
          <a:solidFill>
            <a:srgbClr val="E8F3E8"/>
          </a:solidFill>
          <a:ln/>
        </p:spPr>
      </p:sp>
      <p:sp>
        <p:nvSpPr>
          <p:cNvPr id="19" name="Text 17"/>
          <p:cNvSpPr/>
          <p:nvPr/>
        </p:nvSpPr>
        <p:spPr>
          <a:xfrm>
            <a:off x="7739896" y="4430911"/>
            <a:ext cx="2246590" cy="277535"/>
          </a:xfrm>
          <a:prstGeom prst="rect">
            <a:avLst/>
          </a:prstGeom>
          <a:noFill/>
          <a:ln/>
        </p:spPr>
        <p:txBody>
          <a:bodyPr wrap="none" lIns="0" tIns="0" rIns="0" bIns="0" rtlCol="0" anchor="t"/>
          <a:lstStyle/>
          <a:p>
            <a:pPr marL="0" indent="0" algn="l">
              <a:lnSpc>
                <a:spcPts val="2150"/>
              </a:lnSpc>
              <a:buNone/>
            </a:pPr>
            <a:r>
              <a:rPr lang="en-US" sz="1700" dirty="0">
                <a:solidFill>
                  <a:srgbClr val="000000"/>
                </a:solidFill>
                <a:latin typeface="Roboto Medium" pitchFamily="34" charset="0"/>
                <a:ea typeface="Roboto Medium" pitchFamily="34" charset="-122"/>
                <a:cs typeface="Roboto Medium" pitchFamily="34" charset="-120"/>
              </a:rPr>
              <a:t>❌</a:t>
            </a:r>
            <a:r>
              <a:rPr lang="en-US" sz="1700" dirty="0">
                <a:solidFill>
                  <a:srgbClr val="405449"/>
                </a:solidFill>
                <a:latin typeface="Roboto Medium" pitchFamily="34" charset="0"/>
                <a:ea typeface="Roboto Medium" pitchFamily="34" charset="-122"/>
                <a:cs typeface="Roboto Medium" pitchFamily="34" charset="-120"/>
              </a:rPr>
              <a:t> Monolith Response</a:t>
            </a:r>
            <a:endParaRPr lang="en-US" sz="1700" dirty="0"/>
          </a:p>
        </p:txBody>
      </p:sp>
      <p:sp>
        <p:nvSpPr>
          <p:cNvPr id="20" name="Text 18"/>
          <p:cNvSpPr/>
          <p:nvPr/>
        </p:nvSpPr>
        <p:spPr>
          <a:xfrm>
            <a:off x="7739896" y="4867394"/>
            <a:ext cx="2674263" cy="1615202"/>
          </a:xfrm>
          <a:prstGeom prst="rect">
            <a:avLst/>
          </a:prstGeom>
          <a:noFill/>
          <a:ln/>
        </p:spPr>
        <p:txBody>
          <a:bodyPr wrap="square" lIns="0" tIns="0" rIns="0" bIns="0" rtlCol="0" anchor="t"/>
          <a:lstStyle/>
          <a:p>
            <a:pPr marL="0" indent="0" algn="l">
              <a:lnSpc>
                <a:spcPts val="2100"/>
              </a:lnSpc>
              <a:buNone/>
            </a:pPr>
            <a:r>
              <a:rPr lang="en-US" sz="1350" dirty="0">
                <a:solidFill>
                  <a:srgbClr val="405449"/>
                </a:solidFill>
                <a:latin typeface="Roboto" pitchFamily="34" charset="0"/>
                <a:ea typeface="Roboto" pitchFamily="34" charset="-122"/>
                <a:cs typeface="Roboto" pitchFamily="34" charset="-120"/>
              </a:rPr>
              <a:t>Tight coupling creates risk of cascading failure. If email module blocks or throws exceptions, it may prevent order completion. All confirmation emails lost permanently.</a:t>
            </a:r>
            <a:endParaRPr lang="en-US" sz="1350" dirty="0"/>
          </a:p>
        </p:txBody>
      </p:sp>
      <p:sp>
        <p:nvSpPr>
          <p:cNvPr id="21" name="Shape 19"/>
          <p:cNvSpPr/>
          <p:nvPr/>
        </p:nvSpPr>
        <p:spPr>
          <a:xfrm>
            <a:off x="10773489" y="3716298"/>
            <a:ext cx="3075027" cy="3782616"/>
          </a:xfrm>
          <a:prstGeom prst="roundRect">
            <a:avLst>
              <a:gd name="adj" fmla="val 867"/>
            </a:avLst>
          </a:prstGeom>
          <a:solidFill>
            <a:srgbClr val="FAFFFA"/>
          </a:solidFill>
          <a:ln w="22860">
            <a:solidFill>
              <a:srgbClr val="CED9CE"/>
            </a:solidFill>
            <a:prstDash val="solid"/>
          </a:ln>
        </p:spPr>
      </p:sp>
      <p:sp>
        <p:nvSpPr>
          <p:cNvPr id="22" name="Shape 20"/>
          <p:cNvSpPr/>
          <p:nvPr/>
        </p:nvSpPr>
        <p:spPr>
          <a:xfrm>
            <a:off x="10796349" y="3739158"/>
            <a:ext cx="3029307" cy="532805"/>
          </a:xfrm>
          <a:prstGeom prst="rect">
            <a:avLst/>
          </a:prstGeom>
          <a:solidFill>
            <a:srgbClr val="E8F3E8"/>
          </a:solidFill>
          <a:ln/>
        </p:spPr>
      </p:sp>
      <p:sp>
        <p:nvSpPr>
          <p:cNvPr id="23" name="Text 21"/>
          <p:cNvSpPr/>
          <p:nvPr/>
        </p:nvSpPr>
        <p:spPr>
          <a:xfrm>
            <a:off x="10973872" y="4430911"/>
            <a:ext cx="2674263" cy="555069"/>
          </a:xfrm>
          <a:prstGeom prst="rect">
            <a:avLst/>
          </a:prstGeom>
          <a:noFill/>
          <a:ln/>
        </p:spPr>
        <p:txBody>
          <a:bodyPr wrap="square" lIns="0" tIns="0" rIns="0" bIns="0" rtlCol="0" anchor="t"/>
          <a:lstStyle/>
          <a:p>
            <a:pPr marL="0" indent="0" algn="l">
              <a:lnSpc>
                <a:spcPts val="2150"/>
              </a:lnSpc>
              <a:buNone/>
            </a:pPr>
            <a:r>
              <a:rPr lang="en-US" sz="1700" dirty="0">
                <a:solidFill>
                  <a:srgbClr val="000000"/>
                </a:solidFill>
                <a:latin typeface="Roboto Medium" pitchFamily="34" charset="0"/>
                <a:ea typeface="Roboto Medium" pitchFamily="34" charset="-122"/>
                <a:cs typeface="Roboto Medium" pitchFamily="34" charset="-120"/>
              </a:rPr>
              <a:t>✅</a:t>
            </a:r>
            <a:r>
              <a:rPr lang="en-US" sz="1700" dirty="0">
                <a:solidFill>
                  <a:srgbClr val="405449"/>
                </a:solidFill>
                <a:latin typeface="Roboto Medium" pitchFamily="34" charset="0"/>
                <a:ea typeface="Roboto Medium" pitchFamily="34" charset="-122"/>
                <a:cs typeface="Roboto Medium" pitchFamily="34" charset="-120"/>
              </a:rPr>
              <a:t> Microservices Response</a:t>
            </a:r>
            <a:endParaRPr lang="en-US" sz="1700" dirty="0"/>
          </a:p>
        </p:txBody>
      </p:sp>
      <p:sp>
        <p:nvSpPr>
          <p:cNvPr id="24" name="Text 22"/>
          <p:cNvSpPr/>
          <p:nvPr/>
        </p:nvSpPr>
        <p:spPr>
          <a:xfrm>
            <a:off x="10973872" y="5144929"/>
            <a:ext cx="2674263" cy="2153603"/>
          </a:xfrm>
          <a:prstGeom prst="rect">
            <a:avLst/>
          </a:prstGeom>
          <a:noFill/>
          <a:ln/>
        </p:spPr>
        <p:txBody>
          <a:bodyPr wrap="square" lIns="0" tIns="0" rIns="0" bIns="0" rtlCol="0" anchor="t"/>
          <a:lstStyle/>
          <a:p>
            <a:pPr marL="0" indent="0" algn="l">
              <a:lnSpc>
                <a:spcPts val="2100"/>
              </a:lnSpc>
              <a:buNone/>
            </a:pPr>
            <a:r>
              <a:rPr lang="en-US" sz="1350" dirty="0">
                <a:solidFill>
                  <a:srgbClr val="405449"/>
                </a:solidFill>
                <a:latin typeface="Roboto" pitchFamily="34" charset="0"/>
                <a:ea typeface="Roboto" pitchFamily="34" charset="-122"/>
                <a:cs typeface="Roboto" pitchFamily="34" charset="-120"/>
              </a:rPr>
              <a:t>Orders continue processing normally. OrderPlaced events queue in RabbitMQ. After Notification Service recovers, it processes queued messages and sends delayed confirmations. Partial failure doesn't impact core business flow.</a:t>
            </a:r>
            <a:endParaRPr lang="en-US" sz="13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574238"/>
            <a:ext cx="7335083" cy="496133"/>
          </a:xfrm>
          <a:prstGeom prst="rect">
            <a:avLst/>
          </a:prstGeom>
          <a:noFill/>
          <a:ln/>
        </p:spPr>
        <p:txBody>
          <a:bodyPr wrap="none" lIns="0" tIns="0" rIns="0" bIns="0" rtlCol="0" anchor="t"/>
          <a:lstStyle/>
          <a:p>
            <a:pPr marL="0" indent="0" algn="l">
              <a:lnSpc>
                <a:spcPts val="3900"/>
              </a:lnSpc>
              <a:buNone/>
            </a:pPr>
            <a:r>
              <a:rPr lang="en-US" sz="3100" dirty="0">
                <a:solidFill>
                  <a:srgbClr val="3B4540"/>
                </a:solidFill>
                <a:latin typeface="Roboto Medium" pitchFamily="34" charset="0"/>
                <a:ea typeface="Roboto Medium" pitchFamily="34" charset="-122"/>
                <a:cs typeface="Roboto Medium" pitchFamily="34" charset="-120"/>
              </a:rPr>
              <a:t>Lab 08: Architecture Trade-offs Summary</a:t>
            </a:r>
            <a:endParaRPr lang="en-US" sz="3100" dirty="0"/>
          </a:p>
        </p:txBody>
      </p:sp>
      <p:sp>
        <p:nvSpPr>
          <p:cNvPr id="3" name="Text 1"/>
          <p:cNvSpPr/>
          <p:nvPr/>
        </p:nvSpPr>
        <p:spPr>
          <a:xfrm>
            <a:off x="793790" y="1121093"/>
            <a:ext cx="4895612" cy="248007"/>
          </a:xfrm>
          <a:prstGeom prst="rect">
            <a:avLst/>
          </a:prstGeom>
          <a:noFill/>
          <a:ln/>
        </p:spPr>
        <p:txBody>
          <a:bodyPr wrap="none" lIns="0" tIns="0" rIns="0" bIns="0" rtlCol="0" anchor="t"/>
          <a:lstStyle/>
          <a:p>
            <a:pPr marL="0" indent="0" algn="l">
              <a:lnSpc>
                <a:spcPts val="1950"/>
              </a:lnSpc>
              <a:buNone/>
            </a:pPr>
            <a:r>
              <a:rPr lang="en-US" sz="1550" dirty="0">
                <a:solidFill>
                  <a:srgbClr val="3B4540"/>
                </a:solidFill>
                <a:latin typeface="Roboto Medium" pitchFamily="34" charset="0"/>
                <a:ea typeface="Roboto Medium" pitchFamily="34" charset="-122"/>
                <a:cs typeface="Roboto Medium" pitchFamily="34" charset="-120"/>
              </a:rPr>
              <a:t>Monolith vs Microservices Comprehensive Comparison</a:t>
            </a:r>
            <a:endParaRPr lang="en-US" sz="1550" dirty="0"/>
          </a:p>
        </p:txBody>
      </p:sp>
      <p:sp>
        <p:nvSpPr>
          <p:cNvPr id="4" name="Text 2"/>
          <p:cNvSpPr/>
          <p:nvPr/>
        </p:nvSpPr>
        <p:spPr>
          <a:xfrm>
            <a:off x="793790" y="1559600"/>
            <a:ext cx="13042821"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No architecture is universally superior—each pattern involves trade-offs between competing quality attributes. Our analysis demonstrates that microservices better satisfy our critical ASRs (scalability, availability) but introduce operational complexity that must be carefully managed.</a:t>
            </a:r>
            <a:endParaRPr lang="en-US" sz="1250" dirty="0"/>
          </a:p>
        </p:txBody>
      </p:sp>
      <p:sp>
        <p:nvSpPr>
          <p:cNvPr id="5" name="Shape 3"/>
          <p:cNvSpPr/>
          <p:nvPr/>
        </p:nvSpPr>
        <p:spPr>
          <a:xfrm>
            <a:off x="793790" y="2159675"/>
            <a:ext cx="13042821" cy="4160520"/>
          </a:xfrm>
          <a:prstGeom prst="roundRect">
            <a:avLst>
              <a:gd name="adj" fmla="val 572"/>
            </a:avLst>
          </a:prstGeom>
          <a:noFill/>
          <a:ln w="7620">
            <a:solidFill>
              <a:srgbClr val="000000">
                <a:alpha val="8000"/>
              </a:srgbClr>
            </a:solidFill>
            <a:prstDash val="solid"/>
          </a:ln>
        </p:spPr>
      </p:sp>
      <p:sp>
        <p:nvSpPr>
          <p:cNvPr id="6" name="Shape 4"/>
          <p:cNvSpPr/>
          <p:nvPr/>
        </p:nvSpPr>
        <p:spPr>
          <a:xfrm>
            <a:off x="801410" y="2167295"/>
            <a:ext cx="13027581" cy="396240"/>
          </a:xfrm>
          <a:prstGeom prst="rect">
            <a:avLst/>
          </a:prstGeom>
          <a:solidFill>
            <a:srgbClr val="FFFFFF">
              <a:alpha val="4000"/>
            </a:srgbClr>
          </a:solidFill>
          <a:ln/>
        </p:spPr>
      </p:sp>
      <p:sp>
        <p:nvSpPr>
          <p:cNvPr id="7" name="Text 5"/>
          <p:cNvSpPr/>
          <p:nvPr/>
        </p:nvSpPr>
        <p:spPr>
          <a:xfrm>
            <a:off x="960239" y="225111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Criteria</a:t>
            </a:r>
            <a:endParaRPr lang="en-US" sz="1250" dirty="0"/>
          </a:p>
        </p:txBody>
      </p:sp>
      <p:sp>
        <p:nvSpPr>
          <p:cNvPr id="8" name="Text 6"/>
          <p:cNvSpPr/>
          <p:nvPr/>
        </p:nvSpPr>
        <p:spPr>
          <a:xfrm>
            <a:off x="3830003" y="2251115"/>
            <a:ext cx="475571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Monolith (Layered)</a:t>
            </a:r>
            <a:endParaRPr lang="en-US" sz="1250" dirty="0"/>
          </a:p>
        </p:txBody>
      </p:sp>
      <p:sp>
        <p:nvSpPr>
          <p:cNvPr id="9" name="Text 7"/>
          <p:cNvSpPr/>
          <p:nvPr/>
        </p:nvSpPr>
        <p:spPr>
          <a:xfrm>
            <a:off x="8910757" y="2251115"/>
            <a:ext cx="47595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Microservices</a:t>
            </a:r>
            <a:endParaRPr lang="en-US" sz="1250" dirty="0"/>
          </a:p>
        </p:txBody>
      </p:sp>
      <p:sp>
        <p:nvSpPr>
          <p:cNvPr id="10" name="Shape 8"/>
          <p:cNvSpPr/>
          <p:nvPr/>
        </p:nvSpPr>
        <p:spPr>
          <a:xfrm>
            <a:off x="801410" y="2563535"/>
            <a:ext cx="13027581" cy="624840"/>
          </a:xfrm>
          <a:prstGeom prst="rect">
            <a:avLst/>
          </a:prstGeom>
          <a:solidFill>
            <a:srgbClr val="000000">
              <a:alpha val="4000"/>
            </a:srgbClr>
          </a:solidFill>
          <a:ln/>
        </p:spPr>
      </p:sp>
      <p:sp>
        <p:nvSpPr>
          <p:cNvPr id="11" name="Text 9"/>
          <p:cNvSpPr/>
          <p:nvPr/>
        </p:nvSpPr>
        <p:spPr>
          <a:xfrm>
            <a:off x="960239" y="264735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Scalability</a:t>
            </a:r>
            <a:endParaRPr lang="en-US" sz="1250" dirty="0"/>
          </a:p>
        </p:txBody>
      </p:sp>
      <p:sp>
        <p:nvSpPr>
          <p:cNvPr id="12" name="Text 10"/>
          <p:cNvSpPr/>
          <p:nvPr/>
        </p:nvSpPr>
        <p:spPr>
          <a:xfrm>
            <a:off x="3830003" y="2647355"/>
            <a:ext cx="475571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Scale entire application as single unit; inefficient resource utilization</a:t>
            </a:r>
            <a:endParaRPr lang="en-US" sz="1250" dirty="0"/>
          </a:p>
        </p:txBody>
      </p:sp>
      <p:sp>
        <p:nvSpPr>
          <p:cNvPr id="13" name="Text 11"/>
          <p:cNvSpPr/>
          <p:nvPr/>
        </p:nvSpPr>
        <p:spPr>
          <a:xfrm>
            <a:off x="8910757" y="264735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Scale individual services independently based on specific load patterns</a:t>
            </a:r>
            <a:endParaRPr lang="en-US" sz="1250" dirty="0"/>
          </a:p>
        </p:txBody>
      </p:sp>
      <p:sp>
        <p:nvSpPr>
          <p:cNvPr id="14" name="Shape 12"/>
          <p:cNvSpPr/>
          <p:nvPr/>
        </p:nvSpPr>
        <p:spPr>
          <a:xfrm>
            <a:off x="801410" y="3188375"/>
            <a:ext cx="13027581" cy="624840"/>
          </a:xfrm>
          <a:prstGeom prst="rect">
            <a:avLst/>
          </a:prstGeom>
          <a:solidFill>
            <a:srgbClr val="FFFFFF">
              <a:alpha val="4000"/>
            </a:srgbClr>
          </a:solidFill>
          <a:ln/>
        </p:spPr>
      </p:sp>
      <p:sp>
        <p:nvSpPr>
          <p:cNvPr id="15" name="Text 13"/>
          <p:cNvSpPr/>
          <p:nvPr/>
        </p:nvSpPr>
        <p:spPr>
          <a:xfrm>
            <a:off x="960239" y="327219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Availability</a:t>
            </a:r>
            <a:endParaRPr lang="en-US" sz="1250" dirty="0"/>
          </a:p>
        </p:txBody>
      </p:sp>
      <p:sp>
        <p:nvSpPr>
          <p:cNvPr id="16" name="Text 14"/>
          <p:cNvSpPr/>
          <p:nvPr/>
        </p:nvSpPr>
        <p:spPr>
          <a:xfrm>
            <a:off x="3830003" y="3272195"/>
            <a:ext cx="4755713" cy="228600"/>
          </a:xfrm>
          <a:prstGeom prst="rect">
            <a:avLst/>
          </a:prstGeom>
          <a:noFill/>
          <a:ln/>
        </p:spPr>
        <p:txBody>
          <a:bodyPr wrap="non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Single point of failure; one module crash affects entire system</a:t>
            </a:r>
            <a:endParaRPr lang="en-US" sz="1250" dirty="0"/>
          </a:p>
        </p:txBody>
      </p:sp>
      <p:sp>
        <p:nvSpPr>
          <p:cNvPr id="17" name="Text 15"/>
          <p:cNvSpPr/>
          <p:nvPr/>
        </p:nvSpPr>
        <p:spPr>
          <a:xfrm>
            <a:off x="8910757" y="327219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Partial failure isolation; critical services remain available during outages</a:t>
            </a:r>
            <a:endParaRPr lang="en-US" sz="1250" dirty="0"/>
          </a:p>
        </p:txBody>
      </p:sp>
      <p:sp>
        <p:nvSpPr>
          <p:cNvPr id="18" name="Shape 16"/>
          <p:cNvSpPr/>
          <p:nvPr/>
        </p:nvSpPr>
        <p:spPr>
          <a:xfrm>
            <a:off x="801410" y="3813215"/>
            <a:ext cx="13027581" cy="624840"/>
          </a:xfrm>
          <a:prstGeom prst="rect">
            <a:avLst/>
          </a:prstGeom>
          <a:solidFill>
            <a:srgbClr val="000000">
              <a:alpha val="4000"/>
            </a:srgbClr>
          </a:solidFill>
          <a:ln/>
        </p:spPr>
      </p:sp>
      <p:sp>
        <p:nvSpPr>
          <p:cNvPr id="19" name="Text 17"/>
          <p:cNvSpPr/>
          <p:nvPr/>
        </p:nvSpPr>
        <p:spPr>
          <a:xfrm>
            <a:off x="960239" y="389703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Complexity</a:t>
            </a:r>
            <a:endParaRPr lang="en-US" sz="1250" dirty="0"/>
          </a:p>
        </p:txBody>
      </p:sp>
      <p:sp>
        <p:nvSpPr>
          <p:cNvPr id="20" name="Text 18"/>
          <p:cNvSpPr/>
          <p:nvPr/>
        </p:nvSpPr>
        <p:spPr>
          <a:xfrm>
            <a:off x="3830003" y="3897035"/>
            <a:ext cx="475571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Low operational complexity; single deployment artifact and codebase</a:t>
            </a:r>
            <a:endParaRPr lang="en-US" sz="1250" dirty="0"/>
          </a:p>
        </p:txBody>
      </p:sp>
      <p:sp>
        <p:nvSpPr>
          <p:cNvPr id="21" name="Text 19"/>
          <p:cNvSpPr/>
          <p:nvPr/>
        </p:nvSpPr>
        <p:spPr>
          <a:xfrm>
            <a:off x="8910757" y="389703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High complexity: API gateway, message queues, distributed tracing, multiple databases</a:t>
            </a:r>
            <a:endParaRPr lang="en-US" sz="1250" dirty="0"/>
          </a:p>
        </p:txBody>
      </p:sp>
      <p:sp>
        <p:nvSpPr>
          <p:cNvPr id="22" name="Shape 20"/>
          <p:cNvSpPr/>
          <p:nvPr/>
        </p:nvSpPr>
        <p:spPr>
          <a:xfrm>
            <a:off x="801410" y="4438055"/>
            <a:ext cx="13027581" cy="624840"/>
          </a:xfrm>
          <a:prstGeom prst="rect">
            <a:avLst/>
          </a:prstGeom>
          <a:solidFill>
            <a:srgbClr val="FFFFFF">
              <a:alpha val="4000"/>
            </a:srgbClr>
          </a:solidFill>
          <a:ln/>
        </p:spPr>
      </p:sp>
      <p:sp>
        <p:nvSpPr>
          <p:cNvPr id="23" name="Text 21"/>
          <p:cNvSpPr/>
          <p:nvPr/>
        </p:nvSpPr>
        <p:spPr>
          <a:xfrm>
            <a:off x="960239" y="452187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Dev Speed</a:t>
            </a:r>
            <a:endParaRPr lang="en-US" sz="1250" dirty="0"/>
          </a:p>
        </p:txBody>
      </p:sp>
      <p:sp>
        <p:nvSpPr>
          <p:cNvPr id="24" name="Text 22"/>
          <p:cNvSpPr/>
          <p:nvPr/>
        </p:nvSpPr>
        <p:spPr>
          <a:xfrm>
            <a:off x="3830003" y="4521875"/>
            <a:ext cx="4755713" cy="228600"/>
          </a:xfrm>
          <a:prstGeom prst="rect">
            <a:avLst/>
          </a:prstGeom>
          <a:noFill/>
          <a:ln/>
        </p:spPr>
        <p:txBody>
          <a:bodyPr wrap="non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Fast initial development for small teams with shared codebase</a:t>
            </a:r>
            <a:endParaRPr lang="en-US" sz="1250" dirty="0"/>
          </a:p>
        </p:txBody>
      </p:sp>
      <p:sp>
        <p:nvSpPr>
          <p:cNvPr id="25" name="Text 23"/>
          <p:cNvSpPr/>
          <p:nvPr/>
        </p:nvSpPr>
        <p:spPr>
          <a:xfrm>
            <a:off x="8910757" y="452187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Slower initial setup; faster long-term evolution with independent team ownership</a:t>
            </a:r>
            <a:endParaRPr lang="en-US" sz="1250" dirty="0"/>
          </a:p>
        </p:txBody>
      </p:sp>
      <p:sp>
        <p:nvSpPr>
          <p:cNvPr id="26" name="Shape 24"/>
          <p:cNvSpPr/>
          <p:nvPr/>
        </p:nvSpPr>
        <p:spPr>
          <a:xfrm>
            <a:off x="801410" y="5062895"/>
            <a:ext cx="13027581" cy="624840"/>
          </a:xfrm>
          <a:prstGeom prst="rect">
            <a:avLst/>
          </a:prstGeom>
          <a:solidFill>
            <a:srgbClr val="000000">
              <a:alpha val="4000"/>
            </a:srgbClr>
          </a:solidFill>
          <a:ln/>
        </p:spPr>
      </p:sp>
      <p:sp>
        <p:nvSpPr>
          <p:cNvPr id="27" name="Text 25"/>
          <p:cNvSpPr/>
          <p:nvPr/>
        </p:nvSpPr>
        <p:spPr>
          <a:xfrm>
            <a:off x="960239" y="514671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Data Mgmt</a:t>
            </a:r>
            <a:endParaRPr lang="en-US" sz="1250" dirty="0"/>
          </a:p>
        </p:txBody>
      </p:sp>
      <p:sp>
        <p:nvSpPr>
          <p:cNvPr id="28" name="Text 26"/>
          <p:cNvSpPr/>
          <p:nvPr/>
        </p:nvSpPr>
        <p:spPr>
          <a:xfrm>
            <a:off x="3830003" y="5146715"/>
            <a:ext cx="4755713" cy="228600"/>
          </a:xfrm>
          <a:prstGeom prst="rect">
            <a:avLst/>
          </a:prstGeom>
          <a:noFill/>
          <a:ln/>
        </p:spPr>
        <p:txBody>
          <a:bodyPr wrap="non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Shared database simplifies transactions and queries</a:t>
            </a:r>
            <a:endParaRPr lang="en-US" sz="1250" dirty="0"/>
          </a:p>
        </p:txBody>
      </p:sp>
      <p:sp>
        <p:nvSpPr>
          <p:cNvPr id="29" name="Text 27"/>
          <p:cNvSpPr/>
          <p:nvPr/>
        </p:nvSpPr>
        <p:spPr>
          <a:xfrm>
            <a:off x="8910757" y="514671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Database-per-service complicates cross-service queries and distributed transactions</a:t>
            </a:r>
            <a:endParaRPr lang="en-US" sz="1250" dirty="0"/>
          </a:p>
        </p:txBody>
      </p:sp>
      <p:sp>
        <p:nvSpPr>
          <p:cNvPr id="30" name="Shape 28"/>
          <p:cNvSpPr/>
          <p:nvPr/>
        </p:nvSpPr>
        <p:spPr>
          <a:xfrm>
            <a:off x="801410" y="5687735"/>
            <a:ext cx="13027581" cy="624840"/>
          </a:xfrm>
          <a:prstGeom prst="rect">
            <a:avLst/>
          </a:prstGeom>
          <a:solidFill>
            <a:srgbClr val="FFFFFF">
              <a:alpha val="4000"/>
            </a:srgbClr>
          </a:solidFill>
          <a:ln/>
        </p:spPr>
      </p:sp>
      <p:sp>
        <p:nvSpPr>
          <p:cNvPr id="31" name="Text 29"/>
          <p:cNvSpPr/>
          <p:nvPr/>
        </p:nvSpPr>
        <p:spPr>
          <a:xfrm>
            <a:off x="960239" y="5771555"/>
            <a:ext cx="2544723" cy="228600"/>
          </a:xfrm>
          <a:prstGeom prst="rect">
            <a:avLst/>
          </a:prstGeom>
          <a:noFill/>
          <a:ln/>
        </p:spPr>
        <p:txBody>
          <a:bodyPr wrap="none" lIns="0" tIns="0" rIns="0" bIns="0" rtlCol="0" anchor="t"/>
          <a:lstStyle/>
          <a:p>
            <a:pPr marL="0" indent="0" algn="l">
              <a:lnSpc>
                <a:spcPts val="1800"/>
              </a:lnSpc>
              <a:buNone/>
            </a:pPr>
            <a:r>
              <a:rPr lang="en-US" sz="1250" b="1" dirty="0">
                <a:solidFill>
                  <a:srgbClr val="405449"/>
                </a:solidFill>
                <a:latin typeface="Roboto" pitchFamily="34" charset="0"/>
                <a:ea typeface="Roboto" pitchFamily="34" charset="-122"/>
                <a:cs typeface="Roboto" pitchFamily="34" charset="-120"/>
              </a:rPr>
              <a:t>Testing</a:t>
            </a:r>
            <a:endParaRPr lang="en-US" sz="1250" dirty="0"/>
          </a:p>
        </p:txBody>
      </p:sp>
      <p:sp>
        <p:nvSpPr>
          <p:cNvPr id="32" name="Text 30"/>
          <p:cNvSpPr/>
          <p:nvPr/>
        </p:nvSpPr>
        <p:spPr>
          <a:xfrm>
            <a:off x="3830003" y="5771555"/>
            <a:ext cx="4755713" cy="228600"/>
          </a:xfrm>
          <a:prstGeom prst="rect">
            <a:avLst/>
          </a:prstGeom>
          <a:noFill/>
          <a:ln/>
        </p:spPr>
        <p:txBody>
          <a:bodyPr wrap="non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Simpler integration testing in single environment</a:t>
            </a:r>
            <a:endParaRPr lang="en-US" sz="1250" dirty="0"/>
          </a:p>
        </p:txBody>
      </p:sp>
      <p:sp>
        <p:nvSpPr>
          <p:cNvPr id="33" name="Text 31"/>
          <p:cNvSpPr/>
          <p:nvPr/>
        </p:nvSpPr>
        <p:spPr>
          <a:xfrm>
            <a:off x="8910757" y="5771555"/>
            <a:ext cx="4759523" cy="457200"/>
          </a:xfrm>
          <a:prstGeom prst="rect">
            <a:avLst/>
          </a:prstGeom>
          <a:noFill/>
          <a:ln/>
        </p:spPr>
        <p:txBody>
          <a:bodyPr wrap="square" lIns="0" tIns="0" rIns="0" bIns="0" rtlCol="0" anchor="t"/>
          <a:lstStyle/>
          <a:p>
            <a:pPr marL="0" indent="0" algn="l">
              <a:lnSpc>
                <a:spcPts val="1800"/>
              </a:lnSpc>
              <a:buNone/>
            </a:pPr>
            <a:r>
              <a:rPr lang="en-US" sz="1250" dirty="0">
                <a:solidFill>
                  <a:srgbClr val="405449"/>
                </a:solidFill>
                <a:latin typeface="Roboto" pitchFamily="34" charset="0"/>
                <a:ea typeface="Roboto" pitchFamily="34" charset="-122"/>
                <a:cs typeface="Roboto" pitchFamily="34" charset="-120"/>
              </a:rPr>
              <a:t>Requires contract testing, service virtualization, and sophisticated test environments</a:t>
            </a:r>
            <a:endParaRPr lang="en-US" sz="1250" dirty="0"/>
          </a:p>
        </p:txBody>
      </p:sp>
      <p:sp>
        <p:nvSpPr>
          <p:cNvPr id="34" name="Shape 32"/>
          <p:cNvSpPr/>
          <p:nvPr/>
        </p:nvSpPr>
        <p:spPr>
          <a:xfrm>
            <a:off x="793790" y="6463070"/>
            <a:ext cx="13042821" cy="1192292"/>
          </a:xfrm>
          <a:prstGeom prst="roundRect">
            <a:avLst>
              <a:gd name="adj" fmla="val 1998"/>
            </a:avLst>
          </a:prstGeom>
          <a:solidFill>
            <a:srgbClr val="CCE6D1"/>
          </a:solidFill>
          <a:ln/>
        </p:spPr>
      </p:sp>
      <p:pic>
        <p:nvPicPr>
          <p:cNvPr id="35" name="Image 0" descr="preencoded.png"/>
          <p:cNvPicPr>
            <a:picLocks noChangeAspect="1"/>
          </p:cNvPicPr>
          <p:nvPr/>
        </p:nvPicPr>
        <p:blipFill>
          <a:blip r:embed="rId3"/>
          <a:stretch>
            <a:fillRect/>
          </a:stretch>
        </p:blipFill>
        <p:spPr>
          <a:xfrm>
            <a:off x="952500" y="6646545"/>
            <a:ext cx="248007" cy="198358"/>
          </a:xfrm>
          <a:prstGeom prst="rect">
            <a:avLst/>
          </a:prstGeom>
        </p:spPr>
      </p:pic>
      <p:sp>
        <p:nvSpPr>
          <p:cNvPr id="36" name="Text 33"/>
          <p:cNvSpPr/>
          <p:nvPr/>
        </p:nvSpPr>
        <p:spPr>
          <a:xfrm>
            <a:off x="1359218" y="6629638"/>
            <a:ext cx="2839641" cy="248007"/>
          </a:xfrm>
          <a:prstGeom prst="rect">
            <a:avLst/>
          </a:prstGeom>
          <a:noFill/>
          <a:ln/>
        </p:spPr>
        <p:txBody>
          <a:bodyPr wrap="none" lIns="0" tIns="0" rIns="0" bIns="0" rtlCol="0" anchor="t"/>
          <a:lstStyle/>
          <a:p>
            <a:pPr marL="0" indent="0" algn="l">
              <a:lnSpc>
                <a:spcPts val="1950"/>
              </a:lnSpc>
              <a:buNone/>
            </a:pPr>
            <a:r>
              <a:rPr lang="en-US" sz="1550" dirty="0">
                <a:solidFill>
                  <a:srgbClr val="000000"/>
                </a:solidFill>
                <a:latin typeface="Roboto Medium" pitchFamily="34" charset="0"/>
                <a:ea typeface="Roboto Medium" pitchFamily="34" charset="-122"/>
                <a:cs typeface="Roboto Medium" pitchFamily="34" charset="-120"/>
              </a:rPr>
              <a:t>Architectural Decision Rationale</a:t>
            </a:r>
            <a:endParaRPr lang="en-US" sz="1550" dirty="0"/>
          </a:p>
        </p:txBody>
      </p:sp>
      <p:sp>
        <p:nvSpPr>
          <p:cNvPr id="37" name="Text 34"/>
          <p:cNvSpPr/>
          <p:nvPr/>
        </p:nvSpPr>
        <p:spPr>
          <a:xfrm>
            <a:off x="1359218" y="7004566"/>
            <a:ext cx="12318683" cy="457200"/>
          </a:xfrm>
          <a:prstGeom prst="rect">
            <a:avLst/>
          </a:prstGeom>
          <a:noFill/>
          <a:ln/>
        </p:spPr>
        <p:txBody>
          <a:bodyPr wrap="square" lIns="0" tIns="0" rIns="0" bIns="0" rtlCol="0" anchor="t"/>
          <a:lstStyle/>
          <a:p>
            <a:pPr marL="0" indent="0" algn="l">
              <a:lnSpc>
                <a:spcPts val="1800"/>
              </a:lnSpc>
              <a:buNone/>
            </a:pPr>
            <a:r>
              <a:rPr lang="en-US" sz="1250" dirty="0">
                <a:solidFill>
                  <a:srgbClr val="000000"/>
                </a:solidFill>
                <a:latin typeface="Roboto" pitchFamily="34" charset="0"/>
                <a:ea typeface="Roboto" pitchFamily="34" charset="-122"/>
                <a:cs typeface="Roboto" pitchFamily="34" charset="-120"/>
              </a:rPr>
              <a:t>Microservices architecture improves scalability and availability at the cost of significantly higher operational complexity. For ShopSphere, a growing e-commerce platform with flash sale requirements and high availability needs, this trade-off is justified. The benefits of independent scaling and fault isolation outweigh the complexity burden.</a:t>
            </a:r>
            <a:endParaRPr lang="en-US" sz="12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793790" y="3145393"/>
            <a:ext cx="1022033" cy="388382"/>
          </a:xfrm>
          <a:prstGeom prst="roundRect">
            <a:avLst>
              <a:gd name="adj" fmla="val 6132"/>
            </a:avLst>
          </a:prstGeom>
          <a:noFill/>
          <a:ln w="7620">
            <a:solidFill>
              <a:srgbClr val="438951"/>
            </a:solidFill>
            <a:prstDash val="solid"/>
          </a:ln>
        </p:spPr>
      </p:sp>
      <p:sp>
        <p:nvSpPr>
          <p:cNvPr id="3" name="Text 1"/>
          <p:cNvSpPr/>
          <p:nvPr/>
        </p:nvSpPr>
        <p:spPr>
          <a:xfrm>
            <a:off x="920472" y="3212544"/>
            <a:ext cx="768668" cy="254079"/>
          </a:xfrm>
          <a:prstGeom prst="rect">
            <a:avLst/>
          </a:prstGeom>
          <a:noFill/>
          <a:ln/>
        </p:spPr>
        <p:txBody>
          <a:bodyPr wrap="none" lIns="0" tIns="0" rIns="0" bIns="0" rtlCol="0" anchor="t"/>
          <a:lstStyle/>
          <a:p>
            <a:pPr marL="0" indent="0" algn="l">
              <a:lnSpc>
                <a:spcPts val="2000"/>
              </a:lnSpc>
              <a:buNone/>
            </a:pPr>
            <a:r>
              <a:rPr lang="en-US" sz="1250" dirty="0">
                <a:solidFill>
                  <a:srgbClr val="438951"/>
                </a:solidFill>
                <a:latin typeface="Roboto" pitchFamily="34" charset="0"/>
                <a:ea typeface="Roboto" pitchFamily="34" charset="-122"/>
                <a:cs typeface="Roboto" pitchFamily="34" charset="-120"/>
              </a:rPr>
              <a:t>SUMMARY</a:t>
            </a:r>
            <a:endParaRPr lang="en-US" sz="1250" dirty="0"/>
          </a:p>
        </p:txBody>
      </p:sp>
      <p:sp>
        <p:nvSpPr>
          <p:cNvPr id="4" name="Text 2"/>
          <p:cNvSpPr/>
          <p:nvPr/>
        </p:nvSpPr>
        <p:spPr>
          <a:xfrm>
            <a:off x="793790" y="3613071"/>
            <a:ext cx="7315795"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Conclusion &amp; Reflection</a:t>
            </a:r>
            <a:endParaRPr lang="en-US" sz="5350" dirty="0"/>
          </a:p>
        </p:txBody>
      </p:sp>
      <p:sp>
        <p:nvSpPr>
          <p:cNvPr id="5" name="Text 3"/>
          <p:cNvSpPr/>
          <p:nvPr/>
        </p:nvSpPr>
        <p:spPr>
          <a:xfrm>
            <a:off x="793790" y="476654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Synthesizing architectural insights and future directions for the ShopSphere e-commerce platform.</a:t>
            </a:r>
            <a:endParaRPr lang="en-US" sz="15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93790" y="800338"/>
            <a:ext cx="4819769" cy="465177"/>
          </a:xfrm>
          <a:prstGeom prst="rect">
            <a:avLst/>
          </a:prstGeom>
          <a:noFill/>
          <a:ln/>
        </p:spPr>
        <p:txBody>
          <a:bodyPr wrap="none" lIns="0" tIns="0" rIns="0" bIns="0" rtlCol="0" anchor="t"/>
          <a:lstStyle/>
          <a:p>
            <a:pPr marL="0" indent="0" algn="l">
              <a:lnSpc>
                <a:spcPts val="3650"/>
              </a:lnSpc>
              <a:buNone/>
            </a:pPr>
            <a:r>
              <a:rPr lang="en-US" sz="2900" dirty="0">
                <a:solidFill>
                  <a:srgbClr val="3B4540"/>
                </a:solidFill>
                <a:latin typeface="Roboto Medium" pitchFamily="34" charset="0"/>
                <a:ea typeface="Roboto Medium" pitchFamily="34" charset="-122"/>
                <a:cs typeface="Roboto Medium" pitchFamily="34" charset="-120"/>
              </a:rPr>
              <a:t>Conclusion &amp; Key Takeaways</a:t>
            </a:r>
            <a:endParaRPr lang="en-US" sz="2900" dirty="0"/>
          </a:p>
        </p:txBody>
      </p:sp>
      <p:sp>
        <p:nvSpPr>
          <p:cNvPr id="3" name="Text 1"/>
          <p:cNvSpPr/>
          <p:nvPr/>
        </p:nvSpPr>
        <p:spPr>
          <a:xfrm>
            <a:off x="793790" y="1488758"/>
            <a:ext cx="13042821" cy="416719"/>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Our journey through five laboratory assignments demonstrates the evolution of architectural thinking—from requirements-driven design to quality attribute analysis. Each lab built upon previous work, illustrating how architectural decisions cascade through the development lifecycle.</a:t>
            </a:r>
            <a:endParaRPr lang="en-US" sz="1150" dirty="0"/>
          </a:p>
        </p:txBody>
      </p:sp>
      <p:sp>
        <p:nvSpPr>
          <p:cNvPr id="4" name="Shape 2"/>
          <p:cNvSpPr/>
          <p:nvPr/>
        </p:nvSpPr>
        <p:spPr>
          <a:xfrm>
            <a:off x="793790" y="2030968"/>
            <a:ext cx="4273153" cy="1988582"/>
          </a:xfrm>
          <a:prstGeom prst="roundRect">
            <a:avLst>
              <a:gd name="adj" fmla="val 1123"/>
            </a:avLst>
          </a:prstGeom>
          <a:solidFill>
            <a:srgbClr val="E8F3E8"/>
          </a:solidFill>
          <a:ln/>
        </p:spPr>
      </p:sp>
      <p:sp>
        <p:nvSpPr>
          <p:cNvPr id="5" name="Shape 3"/>
          <p:cNvSpPr/>
          <p:nvPr/>
        </p:nvSpPr>
        <p:spPr>
          <a:xfrm>
            <a:off x="942618" y="2179796"/>
            <a:ext cx="446484" cy="446484"/>
          </a:xfrm>
          <a:prstGeom prst="roundRect">
            <a:avLst>
              <a:gd name="adj" fmla="val 20477969"/>
            </a:avLst>
          </a:prstGeom>
          <a:solidFill>
            <a:srgbClr val="438951"/>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371" y="2302550"/>
            <a:ext cx="200858" cy="200858"/>
          </a:xfrm>
          <a:prstGeom prst="rect">
            <a:avLst/>
          </a:prstGeom>
        </p:spPr>
      </p:pic>
      <p:sp>
        <p:nvSpPr>
          <p:cNvPr id="7" name="Text 4"/>
          <p:cNvSpPr/>
          <p:nvPr/>
        </p:nvSpPr>
        <p:spPr>
          <a:xfrm>
            <a:off x="942618" y="2737842"/>
            <a:ext cx="2799993" cy="232529"/>
          </a:xfrm>
          <a:prstGeom prst="rect">
            <a:avLst/>
          </a:prstGeom>
          <a:noFill/>
          <a:ln/>
        </p:spPr>
        <p:txBody>
          <a:bodyPr wrap="none" lIns="0" tIns="0" rIns="0" bIns="0" rtlCol="0" anchor="t"/>
          <a:lstStyle/>
          <a:p>
            <a:pPr marL="0" indent="0" algn="l">
              <a:lnSpc>
                <a:spcPts val="1800"/>
              </a:lnSpc>
              <a:buNone/>
            </a:pPr>
            <a:r>
              <a:rPr lang="en-US" sz="1450" dirty="0">
                <a:solidFill>
                  <a:srgbClr val="405449"/>
                </a:solidFill>
                <a:latin typeface="Roboto Medium" pitchFamily="34" charset="0"/>
                <a:ea typeface="Roboto Medium" pitchFamily="34" charset="-122"/>
                <a:cs typeface="Roboto Medium" pitchFamily="34" charset="-120"/>
              </a:rPr>
              <a:t>Lab 01: Requirements Foundation</a:t>
            </a:r>
            <a:endParaRPr lang="en-US" sz="1450" dirty="0"/>
          </a:p>
        </p:txBody>
      </p:sp>
      <p:sp>
        <p:nvSpPr>
          <p:cNvPr id="8" name="Text 5"/>
          <p:cNvSpPr/>
          <p:nvPr/>
        </p:nvSpPr>
        <p:spPr>
          <a:xfrm>
            <a:off x="942618" y="3037284"/>
            <a:ext cx="3975497" cy="833438"/>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Architecture is fundamentally driven by non-functional requirements. Architecturally Significant Requirements (ASRs) like scalability, security, and modifiability dictate pattern choices and technology decisions.</a:t>
            </a:r>
            <a:endParaRPr lang="en-US" sz="1150" dirty="0"/>
          </a:p>
        </p:txBody>
      </p:sp>
      <p:sp>
        <p:nvSpPr>
          <p:cNvPr id="9" name="Shape 6"/>
          <p:cNvSpPr/>
          <p:nvPr/>
        </p:nvSpPr>
        <p:spPr>
          <a:xfrm>
            <a:off x="5178504" y="2030968"/>
            <a:ext cx="4273272" cy="1988582"/>
          </a:xfrm>
          <a:prstGeom prst="roundRect">
            <a:avLst>
              <a:gd name="adj" fmla="val 1123"/>
            </a:avLst>
          </a:prstGeom>
          <a:solidFill>
            <a:srgbClr val="E8F3E8"/>
          </a:solidFill>
          <a:ln/>
        </p:spPr>
      </p:sp>
      <p:sp>
        <p:nvSpPr>
          <p:cNvPr id="10" name="Shape 7"/>
          <p:cNvSpPr/>
          <p:nvPr/>
        </p:nvSpPr>
        <p:spPr>
          <a:xfrm>
            <a:off x="5327332" y="2179796"/>
            <a:ext cx="446484" cy="446484"/>
          </a:xfrm>
          <a:prstGeom prst="roundRect">
            <a:avLst>
              <a:gd name="adj" fmla="val 20477969"/>
            </a:avLst>
          </a:prstGeom>
          <a:solidFill>
            <a:srgbClr val="438951"/>
          </a:solidFill>
          <a:ln/>
        </p:spPr>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0086" y="2302550"/>
            <a:ext cx="200858" cy="200858"/>
          </a:xfrm>
          <a:prstGeom prst="rect">
            <a:avLst/>
          </a:prstGeom>
        </p:spPr>
      </p:pic>
      <p:sp>
        <p:nvSpPr>
          <p:cNvPr id="12" name="Text 8"/>
          <p:cNvSpPr/>
          <p:nvPr/>
        </p:nvSpPr>
        <p:spPr>
          <a:xfrm>
            <a:off x="5327332" y="2737842"/>
            <a:ext cx="2180511" cy="232529"/>
          </a:xfrm>
          <a:prstGeom prst="rect">
            <a:avLst/>
          </a:prstGeom>
          <a:noFill/>
          <a:ln/>
        </p:spPr>
        <p:txBody>
          <a:bodyPr wrap="none" lIns="0" tIns="0" rIns="0" bIns="0" rtlCol="0" anchor="t"/>
          <a:lstStyle/>
          <a:p>
            <a:pPr marL="0" indent="0" algn="l">
              <a:lnSpc>
                <a:spcPts val="1800"/>
              </a:lnSpc>
              <a:buNone/>
            </a:pPr>
            <a:r>
              <a:rPr lang="en-US" sz="1450" dirty="0">
                <a:solidFill>
                  <a:srgbClr val="405449"/>
                </a:solidFill>
                <a:latin typeface="Roboto Medium" pitchFamily="34" charset="0"/>
                <a:ea typeface="Roboto Medium" pitchFamily="34" charset="-122"/>
                <a:cs typeface="Roboto Medium" pitchFamily="34" charset="-120"/>
              </a:rPr>
              <a:t>Lab 02: Layered Simplicity</a:t>
            </a:r>
            <a:endParaRPr lang="en-US" sz="1450" dirty="0"/>
          </a:p>
        </p:txBody>
      </p:sp>
      <p:sp>
        <p:nvSpPr>
          <p:cNvPr id="13" name="Text 9"/>
          <p:cNvSpPr/>
          <p:nvPr/>
        </p:nvSpPr>
        <p:spPr>
          <a:xfrm>
            <a:off x="5327332" y="3037284"/>
            <a:ext cx="3975616" cy="833438"/>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Layered monolithic architecture provides simplicity and rapid development velocity but fundamentally sacrifices independent scalability—a critical requirement for e-commerce systems.</a:t>
            </a:r>
            <a:endParaRPr lang="en-US" sz="1150" dirty="0"/>
          </a:p>
        </p:txBody>
      </p:sp>
      <p:sp>
        <p:nvSpPr>
          <p:cNvPr id="14" name="Shape 10"/>
          <p:cNvSpPr/>
          <p:nvPr/>
        </p:nvSpPr>
        <p:spPr>
          <a:xfrm>
            <a:off x="9563338" y="2030968"/>
            <a:ext cx="4273153" cy="1988582"/>
          </a:xfrm>
          <a:prstGeom prst="roundRect">
            <a:avLst>
              <a:gd name="adj" fmla="val 1123"/>
            </a:avLst>
          </a:prstGeom>
          <a:solidFill>
            <a:srgbClr val="E8F3E8"/>
          </a:solidFill>
          <a:ln/>
        </p:spPr>
      </p:sp>
      <p:sp>
        <p:nvSpPr>
          <p:cNvPr id="15" name="Shape 11"/>
          <p:cNvSpPr/>
          <p:nvPr/>
        </p:nvSpPr>
        <p:spPr>
          <a:xfrm>
            <a:off x="9712166" y="2179796"/>
            <a:ext cx="446484" cy="446484"/>
          </a:xfrm>
          <a:prstGeom prst="roundRect">
            <a:avLst>
              <a:gd name="adj" fmla="val 20477969"/>
            </a:avLst>
          </a:prstGeom>
          <a:solidFill>
            <a:srgbClr val="438951"/>
          </a:solidFill>
          <a:ln/>
        </p:spPr>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34920" y="2302550"/>
            <a:ext cx="200858" cy="200858"/>
          </a:xfrm>
          <a:prstGeom prst="rect">
            <a:avLst/>
          </a:prstGeom>
        </p:spPr>
      </p:pic>
      <p:sp>
        <p:nvSpPr>
          <p:cNvPr id="17" name="Text 12"/>
          <p:cNvSpPr/>
          <p:nvPr/>
        </p:nvSpPr>
        <p:spPr>
          <a:xfrm>
            <a:off x="9712166" y="2737842"/>
            <a:ext cx="3132296" cy="232529"/>
          </a:xfrm>
          <a:prstGeom prst="rect">
            <a:avLst/>
          </a:prstGeom>
          <a:noFill/>
          <a:ln/>
        </p:spPr>
        <p:txBody>
          <a:bodyPr wrap="none" lIns="0" tIns="0" rIns="0" bIns="0" rtlCol="0" anchor="t"/>
          <a:lstStyle/>
          <a:p>
            <a:pPr marL="0" indent="0" algn="l">
              <a:lnSpc>
                <a:spcPts val="1800"/>
              </a:lnSpc>
              <a:buNone/>
            </a:pPr>
            <a:r>
              <a:rPr lang="en-US" sz="1450" dirty="0">
                <a:solidFill>
                  <a:srgbClr val="405449"/>
                </a:solidFill>
                <a:latin typeface="Roboto Medium" pitchFamily="34" charset="0"/>
                <a:ea typeface="Roboto Medium" pitchFamily="34" charset="-122"/>
                <a:cs typeface="Roboto Medium" pitchFamily="34" charset="-120"/>
              </a:rPr>
              <a:t>Lab 04: Microservices Decomposition</a:t>
            </a:r>
            <a:endParaRPr lang="en-US" sz="1450" dirty="0"/>
          </a:p>
        </p:txBody>
      </p:sp>
      <p:sp>
        <p:nvSpPr>
          <p:cNvPr id="18" name="Text 13"/>
          <p:cNvSpPr/>
          <p:nvPr/>
        </p:nvSpPr>
        <p:spPr>
          <a:xfrm>
            <a:off x="9712166" y="3037284"/>
            <a:ext cx="3975497" cy="833438"/>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Business capability decomposition enables independent service scaling, deployment, and team ownership. Database-per-service pattern ensures loose coupling at the cost of distributed data management complexity.</a:t>
            </a:r>
            <a:endParaRPr lang="en-US" sz="1150" dirty="0"/>
          </a:p>
        </p:txBody>
      </p:sp>
      <p:sp>
        <p:nvSpPr>
          <p:cNvPr id="19" name="Shape 14"/>
          <p:cNvSpPr/>
          <p:nvPr/>
        </p:nvSpPr>
        <p:spPr>
          <a:xfrm>
            <a:off x="793790" y="4131112"/>
            <a:ext cx="6465570" cy="1780222"/>
          </a:xfrm>
          <a:prstGeom prst="roundRect">
            <a:avLst>
              <a:gd name="adj" fmla="val 1254"/>
            </a:avLst>
          </a:prstGeom>
          <a:solidFill>
            <a:srgbClr val="E8F3E8"/>
          </a:solidFill>
          <a:ln/>
        </p:spPr>
      </p:sp>
      <p:sp>
        <p:nvSpPr>
          <p:cNvPr id="20" name="Shape 15"/>
          <p:cNvSpPr/>
          <p:nvPr/>
        </p:nvSpPr>
        <p:spPr>
          <a:xfrm>
            <a:off x="942618" y="4279940"/>
            <a:ext cx="446484" cy="446484"/>
          </a:xfrm>
          <a:prstGeom prst="roundRect">
            <a:avLst>
              <a:gd name="adj" fmla="val 20477969"/>
            </a:avLst>
          </a:prstGeom>
          <a:solidFill>
            <a:srgbClr val="438951"/>
          </a:solidFill>
          <a:ln/>
        </p:spPr>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5371" y="4402693"/>
            <a:ext cx="200858" cy="200858"/>
          </a:xfrm>
          <a:prstGeom prst="rect">
            <a:avLst/>
          </a:prstGeom>
        </p:spPr>
      </p:pic>
      <p:sp>
        <p:nvSpPr>
          <p:cNvPr id="22" name="Text 16"/>
          <p:cNvSpPr/>
          <p:nvPr/>
        </p:nvSpPr>
        <p:spPr>
          <a:xfrm>
            <a:off x="942618" y="4837986"/>
            <a:ext cx="2031563" cy="232529"/>
          </a:xfrm>
          <a:prstGeom prst="rect">
            <a:avLst/>
          </a:prstGeom>
          <a:noFill/>
          <a:ln/>
        </p:spPr>
        <p:txBody>
          <a:bodyPr wrap="none" lIns="0" tIns="0" rIns="0" bIns="0" rtlCol="0" anchor="t"/>
          <a:lstStyle/>
          <a:p>
            <a:pPr marL="0" indent="0" algn="l">
              <a:lnSpc>
                <a:spcPts val="1800"/>
              </a:lnSpc>
              <a:buNone/>
            </a:pPr>
            <a:r>
              <a:rPr lang="en-US" sz="1450" dirty="0">
                <a:solidFill>
                  <a:srgbClr val="405449"/>
                </a:solidFill>
                <a:latin typeface="Roboto Medium" pitchFamily="34" charset="0"/>
                <a:ea typeface="Roboto Medium" pitchFamily="34" charset="-122"/>
                <a:cs typeface="Roboto Medium" pitchFamily="34" charset="-120"/>
              </a:rPr>
              <a:t>Lab 06: Gateway Pattern</a:t>
            </a:r>
            <a:endParaRPr lang="en-US" sz="1450" dirty="0"/>
          </a:p>
        </p:txBody>
      </p:sp>
      <p:sp>
        <p:nvSpPr>
          <p:cNvPr id="23" name="Text 17"/>
          <p:cNvSpPr/>
          <p:nvPr/>
        </p:nvSpPr>
        <p:spPr>
          <a:xfrm>
            <a:off x="942618" y="5137428"/>
            <a:ext cx="6167914" cy="625078"/>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API Gateway enforces security policies centrally, provides a unified API facade, and simplifies client integration while introducing a potential single point of failure that requires careful operational planning.</a:t>
            </a:r>
            <a:endParaRPr lang="en-US" sz="1150" dirty="0"/>
          </a:p>
        </p:txBody>
      </p:sp>
      <p:sp>
        <p:nvSpPr>
          <p:cNvPr id="24" name="Shape 18"/>
          <p:cNvSpPr/>
          <p:nvPr/>
        </p:nvSpPr>
        <p:spPr>
          <a:xfrm>
            <a:off x="7370921" y="4131112"/>
            <a:ext cx="6465570" cy="1780222"/>
          </a:xfrm>
          <a:prstGeom prst="roundRect">
            <a:avLst>
              <a:gd name="adj" fmla="val 1254"/>
            </a:avLst>
          </a:prstGeom>
          <a:solidFill>
            <a:srgbClr val="E8F3E8"/>
          </a:solidFill>
          <a:ln/>
        </p:spPr>
      </p:sp>
      <p:sp>
        <p:nvSpPr>
          <p:cNvPr id="25" name="Shape 19"/>
          <p:cNvSpPr/>
          <p:nvPr/>
        </p:nvSpPr>
        <p:spPr>
          <a:xfrm>
            <a:off x="7519749" y="4279940"/>
            <a:ext cx="446484" cy="446484"/>
          </a:xfrm>
          <a:prstGeom prst="roundRect">
            <a:avLst>
              <a:gd name="adj" fmla="val 20477969"/>
            </a:avLst>
          </a:prstGeom>
          <a:solidFill>
            <a:srgbClr val="438951"/>
          </a:solidFill>
          <a:ln/>
        </p:spPr>
      </p:sp>
      <p:pic>
        <p:nvPicPr>
          <p:cNvPr id="26"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42503" y="4402693"/>
            <a:ext cx="200858" cy="200858"/>
          </a:xfrm>
          <a:prstGeom prst="rect">
            <a:avLst/>
          </a:prstGeom>
        </p:spPr>
      </p:pic>
      <p:sp>
        <p:nvSpPr>
          <p:cNvPr id="27" name="Text 20"/>
          <p:cNvSpPr/>
          <p:nvPr/>
        </p:nvSpPr>
        <p:spPr>
          <a:xfrm>
            <a:off x="7519749" y="4837986"/>
            <a:ext cx="2118360" cy="232529"/>
          </a:xfrm>
          <a:prstGeom prst="rect">
            <a:avLst/>
          </a:prstGeom>
          <a:noFill/>
          <a:ln/>
        </p:spPr>
        <p:txBody>
          <a:bodyPr wrap="none" lIns="0" tIns="0" rIns="0" bIns="0" rtlCol="0" anchor="t"/>
          <a:lstStyle/>
          <a:p>
            <a:pPr marL="0" indent="0" algn="l">
              <a:lnSpc>
                <a:spcPts val="1800"/>
              </a:lnSpc>
              <a:buNone/>
            </a:pPr>
            <a:r>
              <a:rPr lang="en-US" sz="1450" dirty="0">
                <a:solidFill>
                  <a:srgbClr val="405449"/>
                </a:solidFill>
                <a:latin typeface="Roboto Medium" pitchFamily="34" charset="0"/>
                <a:ea typeface="Roboto Medium" pitchFamily="34" charset="-122"/>
                <a:cs typeface="Roboto Medium" pitchFamily="34" charset="-120"/>
              </a:rPr>
              <a:t>Lab 08: Quality Validation</a:t>
            </a:r>
            <a:endParaRPr lang="en-US" sz="1450" dirty="0"/>
          </a:p>
        </p:txBody>
      </p:sp>
      <p:sp>
        <p:nvSpPr>
          <p:cNvPr id="28" name="Text 21"/>
          <p:cNvSpPr/>
          <p:nvPr/>
        </p:nvSpPr>
        <p:spPr>
          <a:xfrm>
            <a:off x="7519749" y="5137428"/>
            <a:ext cx="6167914" cy="625078"/>
          </a:xfrm>
          <a:prstGeom prst="rect">
            <a:avLst/>
          </a:prstGeom>
          <a:noFill/>
          <a:ln/>
        </p:spPr>
        <p:txBody>
          <a:bodyPr wrap="square" lIns="0" tIns="0" rIns="0" bIns="0" rtlCol="0" anchor="t"/>
          <a:lstStyle/>
          <a:p>
            <a:pPr marL="0" indent="0" algn="l">
              <a:lnSpc>
                <a:spcPts val="1600"/>
              </a:lnSpc>
              <a:buNone/>
            </a:pPr>
            <a:r>
              <a:rPr lang="en-US" sz="1150" dirty="0">
                <a:solidFill>
                  <a:srgbClr val="405449"/>
                </a:solidFill>
                <a:latin typeface="Roboto" pitchFamily="34" charset="0"/>
                <a:ea typeface="Roboto" pitchFamily="34" charset="-122"/>
                <a:cs typeface="Roboto" pitchFamily="34" charset="-120"/>
              </a:rPr>
              <a:t>ATAM analysis objectively validates that microservices architecture better satisfies scalability and availability quality attributes, justifying the operational complexity trade-off for our use case.</a:t>
            </a:r>
            <a:endParaRPr lang="en-US" sz="1150" dirty="0"/>
          </a:p>
        </p:txBody>
      </p:sp>
      <p:sp>
        <p:nvSpPr>
          <p:cNvPr id="29" name="Text 22"/>
          <p:cNvSpPr/>
          <p:nvPr/>
        </p:nvSpPr>
        <p:spPr>
          <a:xfrm>
            <a:off x="793790" y="6078736"/>
            <a:ext cx="1860590" cy="232529"/>
          </a:xfrm>
          <a:prstGeom prst="rect">
            <a:avLst/>
          </a:prstGeom>
          <a:noFill/>
          <a:ln/>
        </p:spPr>
        <p:txBody>
          <a:bodyPr wrap="none" lIns="0" tIns="0" rIns="0" bIns="0" rtlCol="0" anchor="t"/>
          <a:lstStyle/>
          <a:p>
            <a:pPr marL="0" indent="0" algn="l">
              <a:lnSpc>
                <a:spcPts val="1800"/>
              </a:lnSpc>
              <a:buNone/>
            </a:pPr>
            <a:r>
              <a:rPr lang="en-US" sz="1450" dirty="0">
                <a:solidFill>
                  <a:srgbClr val="3B4540"/>
                </a:solidFill>
                <a:latin typeface="Roboto Medium" pitchFamily="34" charset="0"/>
                <a:ea typeface="Roboto Medium" pitchFamily="34" charset="-122"/>
                <a:cs typeface="Roboto Medium" pitchFamily="34" charset="-120"/>
              </a:rPr>
              <a:t>Future Directions</a:t>
            </a:r>
            <a:endParaRPr lang="en-US" sz="1450" dirty="0"/>
          </a:p>
        </p:txBody>
      </p:sp>
      <p:sp>
        <p:nvSpPr>
          <p:cNvPr id="30" name="Text 23"/>
          <p:cNvSpPr/>
          <p:nvPr/>
        </p:nvSpPr>
        <p:spPr>
          <a:xfrm>
            <a:off x="793790" y="6478667"/>
            <a:ext cx="13042821" cy="833591"/>
          </a:xfrm>
          <a:prstGeom prst="rect">
            <a:avLst/>
          </a:prstGeom>
          <a:noFill/>
          <a:ln/>
        </p:spPr>
        <p:txBody>
          <a:bodyPr wrap="square" lIns="0" tIns="0" rIns="0" bIns="0" rtlCol="0" anchor="t"/>
          <a:lstStyle/>
          <a:p>
            <a:pPr marL="342900" indent="-342900" algn="l">
              <a:lnSpc>
                <a:spcPts val="1600"/>
              </a:lnSpc>
              <a:buSzPct val="100000"/>
              <a:buChar char="•"/>
            </a:pPr>
            <a:r>
              <a:rPr lang="en-US" sz="1150" b="1" dirty="0">
                <a:solidFill>
                  <a:srgbClr val="405449"/>
                </a:solidFill>
                <a:latin typeface="Roboto" pitchFamily="34" charset="0"/>
                <a:ea typeface="Roboto" pitchFamily="34" charset="-122"/>
                <a:cs typeface="Roboto" pitchFamily="34" charset="-120"/>
              </a:rPr>
              <a:t>Cloud-Native Deployment:</a:t>
            </a:r>
            <a:r>
              <a:rPr lang="en-US" sz="1150" dirty="0">
                <a:solidFill>
                  <a:srgbClr val="405449"/>
                </a:solidFill>
                <a:latin typeface="Roboto" pitchFamily="34" charset="0"/>
                <a:ea typeface="Roboto" pitchFamily="34" charset="-122"/>
                <a:cs typeface="Roboto" pitchFamily="34" charset="-120"/>
              </a:rPr>
              <a:t> Migrate to Kubernetes for container orchestration, auto-scaling, and self-healing capabilities</a:t>
            </a:r>
            <a:endParaRPr lang="en-US" sz="1150" dirty="0"/>
          </a:p>
          <a:p>
            <a:pPr marL="342900" indent="-342900" algn="l">
              <a:lnSpc>
                <a:spcPts val="1600"/>
              </a:lnSpc>
              <a:buSzPct val="100000"/>
              <a:buChar char="•"/>
            </a:pPr>
            <a:r>
              <a:rPr lang="en-US" sz="1150" b="1" dirty="0">
                <a:solidFill>
                  <a:srgbClr val="405449"/>
                </a:solidFill>
                <a:latin typeface="Roboto" pitchFamily="34" charset="0"/>
                <a:ea typeface="Roboto" pitchFamily="34" charset="-122"/>
                <a:cs typeface="Roboto" pitchFamily="34" charset="-120"/>
              </a:rPr>
              <a:t>Observability:</a:t>
            </a:r>
            <a:r>
              <a:rPr lang="en-US" sz="1150" dirty="0">
                <a:solidFill>
                  <a:srgbClr val="405449"/>
                </a:solidFill>
                <a:latin typeface="Roboto" pitchFamily="34" charset="0"/>
                <a:ea typeface="Roboto" pitchFamily="34" charset="-122"/>
                <a:cs typeface="Roboto" pitchFamily="34" charset="-120"/>
              </a:rPr>
              <a:t> Implement distributed tracing (Jaeger), centralized logging (ELK stack), and metrics dashboards (Grafana)</a:t>
            </a:r>
            <a:endParaRPr lang="en-US" sz="1150" dirty="0"/>
          </a:p>
          <a:p>
            <a:pPr marL="342900" indent="-342900" algn="l">
              <a:lnSpc>
                <a:spcPts val="1600"/>
              </a:lnSpc>
              <a:buSzPct val="100000"/>
              <a:buChar char="•"/>
            </a:pPr>
            <a:r>
              <a:rPr lang="en-US" sz="1150" b="1" dirty="0">
                <a:solidFill>
                  <a:srgbClr val="405449"/>
                </a:solidFill>
                <a:latin typeface="Roboto" pitchFamily="34" charset="0"/>
                <a:ea typeface="Roboto" pitchFamily="34" charset="-122"/>
                <a:cs typeface="Roboto" pitchFamily="34" charset="-120"/>
              </a:rPr>
              <a:t>Advanced Features:</a:t>
            </a:r>
            <a:r>
              <a:rPr lang="en-US" sz="1150" dirty="0">
                <a:solidFill>
                  <a:srgbClr val="405449"/>
                </a:solidFill>
                <a:latin typeface="Roboto" pitchFamily="34" charset="0"/>
                <a:ea typeface="Roboto" pitchFamily="34" charset="-122"/>
                <a:cs typeface="Roboto" pitchFamily="34" charset="-120"/>
              </a:rPr>
              <a:t> Machine learning recommendation engine, real-time inventory synchronization, progressive web app capabilities</a:t>
            </a:r>
            <a:endParaRPr lang="en-US" sz="1150" dirty="0"/>
          </a:p>
          <a:p>
            <a:pPr marL="342900" indent="-342900" algn="l">
              <a:lnSpc>
                <a:spcPts val="1600"/>
              </a:lnSpc>
              <a:buSzPct val="100000"/>
              <a:buChar char="•"/>
            </a:pPr>
            <a:r>
              <a:rPr lang="en-US" sz="1150" b="1" dirty="0">
                <a:solidFill>
                  <a:srgbClr val="405449"/>
                </a:solidFill>
                <a:latin typeface="Roboto" pitchFamily="34" charset="0"/>
                <a:ea typeface="Roboto" pitchFamily="34" charset="-122"/>
                <a:cs typeface="Roboto" pitchFamily="34" charset="-120"/>
              </a:rPr>
              <a:t>Media Handling:</a:t>
            </a:r>
            <a:r>
              <a:rPr lang="en-US" sz="1150" dirty="0">
                <a:solidFill>
                  <a:srgbClr val="405449"/>
                </a:solidFill>
                <a:latin typeface="Roboto" pitchFamily="34" charset="0"/>
                <a:ea typeface="Roboto" pitchFamily="34" charset="-122"/>
                <a:cs typeface="Roboto" pitchFamily="34" charset="-120"/>
              </a:rPr>
              <a:t> Content delivery network (CDN) integration for product images and video demonstrations</a:t>
            </a:r>
            <a:endParaRPr lang="en-US" sz="11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793790" y="795695"/>
            <a:ext cx="4217551" cy="527090"/>
          </a:xfrm>
          <a:prstGeom prst="rect">
            <a:avLst/>
          </a:prstGeom>
          <a:noFill/>
          <a:ln/>
        </p:spPr>
        <p:txBody>
          <a:bodyPr wrap="none" lIns="0" tIns="0" rIns="0" bIns="0" rtlCol="0" anchor="t"/>
          <a:lstStyle/>
          <a:p>
            <a:pPr marL="0" indent="0" algn="l">
              <a:lnSpc>
                <a:spcPts val="4150"/>
              </a:lnSpc>
              <a:buNone/>
            </a:pPr>
            <a:r>
              <a:rPr lang="en-US" sz="3300" dirty="0">
                <a:solidFill>
                  <a:srgbClr val="3B4540"/>
                </a:solidFill>
                <a:latin typeface="Roboto Medium" pitchFamily="34" charset="0"/>
                <a:ea typeface="Roboto Medium" pitchFamily="34" charset="-122"/>
                <a:cs typeface="Roboto Medium" pitchFamily="34" charset="-120"/>
              </a:rPr>
              <a:t>References</a:t>
            </a:r>
            <a:endParaRPr lang="en-US" sz="3300" dirty="0"/>
          </a:p>
        </p:txBody>
      </p:sp>
      <p:sp>
        <p:nvSpPr>
          <p:cNvPr id="3" name="Text 1"/>
          <p:cNvSpPr/>
          <p:nvPr/>
        </p:nvSpPr>
        <p:spPr>
          <a:xfrm>
            <a:off x="793790" y="1681163"/>
            <a:ext cx="3688318" cy="263485"/>
          </a:xfrm>
          <a:prstGeom prst="rect">
            <a:avLst/>
          </a:prstGeom>
          <a:noFill/>
          <a:ln/>
        </p:spPr>
        <p:txBody>
          <a:bodyPr wrap="none" lIns="0" tIns="0" rIns="0" bIns="0" rtlCol="0" anchor="t"/>
          <a:lstStyle/>
          <a:p>
            <a:pPr marL="0" indent="0" algn="l">
              <a:lnSpc>
                <a:spcPts val="2050"/>
              </a:lnSpc>
              <a:buNone/>
            </a:pPr>
            <a:r>
              <a:rPr lang="en-US" sz="1650" dirty="0">
                <a:solidFill>
                  <a:srgbClr val="3B4540"/>
                </a:solidFill>
                <a:latin typeface="Roboto Medium" pitchFamily="34" charset="0"/>
                <a:ea typeface="Roboto Medium" pitchFamily="34" charset="-122"/>
                <a:cs typeface="Roboto Medium" pitchFamily="34" charset="-120"/>
              </a:rPr>
              <a:t>Course Materials &amp; Lab Documentation</a:t>
            </a:r>
            <a:endParaRPr lang="en-US" sz="1650" dirty="0"/>
          </a:p>
        </p:txBody>
      </p:sp>
      <p:sp>
        <p:nvSpPr>
          <p:cNvPr id="4" name="Text 2"/>
          <p:cNvSpPr/>
          <p:nvPr/>
        </p:nvSpPr>
        <p:spPr>
          <a:xfrm>
            <a:off x="793790" y="2087999"/>
            <a:ext cx="6315670" cy="2496807"/>
          </a:xfrm>
          <a:prstGeom prst="rect">
            <a:avLst/>
          </a:prstGeom>
          <a:noFill/>
          <a:ln/>
        </p:spPr>
        <p:txBody>
          <a:bodyPr wrap="square" lIns="0" tIns="0" rIns="0" bIns="0" rtlCol="0" anchor="t"/>
          <a:lstStyle/>
          <a:p>
            <a:pPr marL="342900" indent="-342900" algn="l">
              <a:lnSpc>
                <a:spcPts val="1950"/>
              </a:lnSpc>
              <a:buSzPct val="100000"/>
              <a:buFont typeface="+mj-lt"/>
              <a:buAutoNum type="arabicPeriod"/>
            </a:pPr>
            <a:r>
              <a:rPr lang="en-US" sz="1300" dirty="0">
                <a:solidFill>
                  <a:srgbClr val="405449"/>
                </a:solidFill>
                <a:latin typeface="Roboto" pitchFamily="34" charset="0"/>
                <a:ea typeface="Roboto" pitchFamily="34" charset="-122"/>
                <a:cs typeface="Roboto" pitchFamily="34" charset="-120"/>
              </a:rPr>
              <a:t>Lab 1: Requirements Elicitation &amp; Modeling – Course Materials, Software Architecture N01, Spring 2025</a:t>
            </a:r>
            <a:endParaRPr lang="en-US" sz="1300" dirty="0"/>
          </a:p>
          <a:p>
            <a:pPr marL="342900" indent="-342900" algn="l">
              <a:lnSpc>
                <a:spcPts val="1950"/>
              </a:lnSpc>
              <a:buSzPct val="100000"/>
              <a:buFont typeface="+mj-lt"/>
              <a:buAutoNum type="arabicPeriod" startAt="2"/>
            </a:pPr>
            <a:r>
              <a:rPr lang="en-US" sz="1300" dirty="0">
                <a:solidFill>
                  <a:srgbClr val="405449"/>
                </a:solidFill>
                <a:latin typeface="Roboto" pitchFamily="34" charset="0"/>
                <a:ea typeface="Roboto" pitchFamily="34" charset="-122"/>
                <a:cs typeface="Roboto" pitchFamily="34" charset="-120"/>
              </a:rPr>
              <a:t>Lab 2: Layered Architecture Design (Logical View) – Course Materials, Software Architecture N01</a:t>
            </a:r>
            <a:endParaRPr lang="en-US" sz="1300" dirty="0"/>
          </a:p>
          <a:p>
            <a:pPr marL="342900" indent="-342900" algn="l">
              <a:lnSpc>
                <a:spcPts val="1950"/>
              </a:lnSpc>
              <a:buSzPct val="100000"/>
              <a:buFont typeface="+mj-lt"/>
              <a:buAutoNum type="arabicPeriod" startAt="3"/>
            </a:pPr>
            <a:r>
              <a:rPr lang="en-US" sz="1300" dirty="0">
                <a:solidFill>
                  <a:srgbClr val="405449"/>
                </a:solidFill>
                <a:latin typeface="Roboto" pitchFamily="34" charset="0"/>
                <a:ea typeface="Roboto" pitchFamily="34" charset="-122"/>
                <a:cs typeface="Roboto" pitchFamily="34" charset="-120"/>
              </a:rPr>
              <a:t>Lab 4: Microservices Decomposition &amp; Communication Patterns – Lab Handout, Phenikaa University</a:t>
            </a:r>
            <a:endParaRPr lang="en-US" sz="1300" dirty="0"/>
          </a:p>
          <a:p>
            <a:pPr marL="342900" indent="-342900" algn="l">
              <a:lnSpc>
                <a:spcPts val="1950"/>
              </a:lnSpc>
              <a:buSzPct val="100000"/>
              <a:buFont typeface="+mj-lt"/>
              <a:buAutoNum type="arabicPeriod" startAt="4"/>
            </a:pPr>
            <a:r>
              <a:rPr lang="en-US" sz="1300" dirty="0">
                <a:solidFill>
                  <a:srgbClr val="405449"/>
                </a:solidFill>
                <a:latin typeface="Roboto" pitchFamily="34" charset="0"/>
                <a:ea typeface="Roboto" pitchFamily="34" charset="-122"/>
                <a:cs typeface="Roboto" pitchFamily="34" charset="-120"/>
              </a:rPr>
              <a:t>Lab 6: API Gateway Pattern Implementation – Lab Handout, Software Architecture Course</a:t>
            </a:r>
            <a:endParaRPr lang="en-US" sz="1300" dirty="0"/>
          </a:p>
          <a:p>
            <a:pPr marL="342900" indent="-342900" algn="l">
              <a:lnSpc>
                <a:spcPts val="1950"/>
              </a:lnSpc>
              <a:buSzPct val="100000"/>
              <a:buFont typeface="+mj-lt"/>
              <a:buAutoNum type="arabicPeriod" startAt="5"/>
            </a:pPr>
            <a:r>
              <a:rPr lang="en-US" sz="1300" dirty="0">
                <a:solidFill>
                  <a:srgbClr val="405449"/>
                </a:solidFill>
                <a:latin typeface="Roboto" pitchFamily="34" charset="0"/>
                <a:ea typeface="Roboto" pitchFamily="34" charset="-122"/>
                <a:cs typeface="Roboto" pitchFamily="34" charset="-120"/>
              </a:rPr>
              <a:t>Lab 8: Deployment View &amp; ATAM Analysis – Lab Handout and Assessment Rubric</a:t>
            </a:r>
            <a:endParaRPr lang="en-US" sz="1300" dirty="0"/>
          </a:p>
        </p:txBody>
      </p:sp>
      <p:sp>
        <p:nvSpPr>
          <p:cNvPr id="5" name="Text 3"/>
          <p:cNvSpPr/>
          <p:nvPr/>
        </p:nvSpPr>
        <p:spPr>
          <a:xfrm>
            <a:off x="793790" y="4728158"/>
            <a:ext cx="3414713" cy="263485"/>
          </a:xfrm>
          <a:prstGeom prst="rect">
            <a:avLst/>
          </a:prstGeom>
          <a:noFill/>
          <a:ln/>
        </p:spPr>
        <p:txBody>
          <a:bodyPr wrap="none" lIns="0" tIns="0" rIns="0" bIns="0" rtlCol="0" anchor="t"/>
          <a:lstStyle/>
          <a:p>
            <a:pPr marL="0" indent="0" algn="l">
              <a:lnSpc>
                <a:spcPts val="2050"/>
              </a:lnSpc>
              <a:buNone/>
            </a:pPr>
            <a:r>
              <a:rPr lang="en-US" sz="1650" dirty="0">
                <a:solidFill>
                  <a:srgbClr val="3B4540"/>
                </a:solidFill>
                <a:latin typeface="Roboto Medium" pitchFamily="34" charset="0"/>
                <a:ea typeface="Roboto Medium" pitchFamily="34" charset="-122"/>
                <a:cs typeface="Roboto Medium" pitchFamily="34" charset="-120"/>
              </a:rPr>
              <a:t>Academic &amp; Professional Resources</a:t>
            </a:r>
            <a:endParaRPr lang="en-US" sz="1650" dirty="0"/>
          </a:p>
        </p:txBody>
      </p:sp>
      <p:sp>
        <p:nvSpPr>
          <p:cNvPr id="6" name="Text 4"/>
          <p:cNvSpPr/>
          <p:nvPr/>
        </p:nvSpPr>
        <p:spPr>
          <a:xfrm>
            <a:off x="793790" y="4884408"/>
            <a:ext cx="6315670" cy="998723"/>
          </a:xfrm>
          <a:prstGeom prst="rect">
            <a:avLst/>
          </a:prstGeom>
          <a:noFill/>
          <a:ln/>
        </p:spPr>
        <p:txBody>
          <a:bodyPr wrap="square" lIns="0" tIns="0" rIns="0" bIns="0" rtlCol="0" anchor="t"/>
          <a:lstStyle/>
          <a:p>
            <a:pPr marL="342900" indent="-342900" algn="l">
              <a:lnSpc>
                <a:spcPts val="1950"/>
              </a:lnSpc>
              <a:buSzPct val="100000"/>
              <a:buFont typeface="+mj-lt"/>
              <a:buAutoNum type="arabicPeriod"/>
            </a:pPr>
            <a:r>
              <a:rPr lang="en-US" sz="1300" dirty="0">
                <a:solidFill>
                  <a:srgbClr val="405449"/>
                </a:solidFill>
                <a:latin typeface="Roboto" pitchFamily="34" charset="0"/>
                <a:ea typeface="Roboto" pitchFamily="34" charset="-122"/>
                <a:cs typeface="Roboto" pitchFamily="34" charset="-120"/>
              </a:rPr>
              <a:t>Kruchten, Philippe. "The 4+1 View Model of Architecture." </a:t>
            </a:r>
            <a:r>
              <a:rPr lang="en-US" sz="1300" i="1" dirty="0">
                <a:solidFill>
                  <a:srgbClr val="405449"/>
                </a:solidFill>
                <a:latin typeface="Roboto" pitchFamily="34" charset="0"/>
                <a:ea typeface="Roboto" pitchFamily="34" charset="-122"/>
                <a:cs typeface="Roboto" pitchFamily="34" charset="-120"/>
              </a:rPr>
              <a:t>IEEE Software</a:t>
            </a:r>
            <a:r>
              <a:rPr lang="en-US" sz="1300" dirty="0">
                <a:solidFill>
                  <a:srgbClr val="405449"/>
                </a:solidFill>
                <a:latin typeface="Roboto" pitchFamily="34" charset="0"/>
                <a:ea typeface="Roboto" pitchFamily="34" charset="-122"/>
                <a:cs typeface="Roboto" pitchFamily="34" charset="-120"/>
              </a:rPr>
              <a:t>, Vol. 12, No. 6, November 1995, pp. 42-50</a:t>
            </a:r>
            <a:endParaRPr lang="en-US" sz="1300" dirty="0"/>
          </a:p>
          <a:p>
            <a:pPr marL="342900" indent="-342900" algn="l">
              <a:lnSpc>
                <a:spcPts val="1950"/>
              </a:lnSpc>
              <a:buSzPct val="100000"/>
              <a:buFont typeface="+mj-lt"/>
              <a:buAutoNum type="arabicPeriod" startAt="2"/>
            </a:pPr>
            <a:r>
              <a:rPr lang="en-US" sz="1300" dirty="0">
                <a:solidFill>
                  <a:srgbClr val="405449"/>
                </a:solidFill>
                <a:latin typeface="Roboto" pitchFamily="34" charset="0"/>
                <a:ea typeface="Roboto" pitchFamily="34" charset="-122"/>
                <a:cs typeface="Roboto" pitchFamily="34" charset="-120"/>
              </a:rPr>
              <a:t>Sommerville, Ian. </a:t>
            </a:r>
            <a:r>
              <a:rPr lang="en-US" sz="1300" i="1" dirty="0">
                <a:solidFill>
                  <a:srgbClr val="405449"/>
                </a:solidFill>
                <a:latin typeface="Roboto" pitchFamily="34" charset="0"/>
                <a:ea typeface="Roboto" pitchFamily="34" charset="-122"/>
                <a:cs typeface="Roboto" pitchFamily="34" charset="-120"/>
              </a:rPr>
              <a:t>Software Engineering</a:t>
            </a:r>
            <a:r>
              <a:rPr lang="en-US" sz="1300" dirty="0">
                <a:solidFill>
                  <a:srgbClr val="405449"/>
                </a:solidFill>
                <a:latin typeface="Roboto" pitchFamily="34" charset="0"/>
                <a:ea typeface="Roboto" pitchFamily="34" charset="-122"/>
                <a:cs typeface="Roboto" pitchFamily="34" charset="-120"/>
              </a:rPr>
              <a:t>, 9th Edition. Addison-Wesley, 2011. Chapters on Architectural Design and Distributed Systems</a:t>
            </a:r>
            <a:endParaRPr lang="en-US" sz="1300" dirty="0"/>
          </a:p>
        </p:txBody>
      </p:sp>
      <p:sp>
        <p:nvSpPr>
          <p:cNvPr id="7" name="Text 5"/>
          <p:cNvSpPr/>
          <p:nvPr/>
        </p:nvSpPr>
        <p:spPr>
          <a:xfrm>
            <a:off x="7528560" y="1681163"/>
            <a:ext cx="2551628" cy="263485"/>
          </a:xfrm>
          <a:prstGeom prst="rect">
            <a:avLst/>
          </a:prstGeom>
          <a:noFill/>
          <a:ln/>
        </p:spPr>
        <p:txBody>
          <a:bodyPr wrap="none" lIns="0" tIns="0" rIns="0" bIns="0" rtlCol="0" anchor="t"/>
          <a:lstStyle/>
          <a:p>
            <a:pPr marL="0" indent="0" algn="l">
              <a:lnSpc>
                <a:spcPts val="2050"/>
              </a:lnSpc>
              <a:buNone/>
            </a:pPr>
            <a:r>
              <a:rPr lang="en-US" sz="1650" dirty="0">
                <a:solidFill>
                  <a:srgbClr val="3B4540"/>
                </a:solidFill>
                <a:latin typeface="Roboto Medium" pitchFamily="34" charset="0"/>
                <a:ea typeface="Roboto Medium" pitchFamily="34" charset="-122"/>
                <a:cs typeface="Roboto Medium" pitchFamily="34" charset="-120"/>
              </a:rPr>
              <a:t>Implementation Repository</a:t>
            </a:r>
            <a:endParaRPr lang="en-US" sz="1650" dirty="0"/>
          </a:p>
        </p:txBody>
      </p:sp>
      <p:sp>
        <p:nvSpPr>
          <p:cNvPr id="8" name="Text 6"/>
          <p:cNvSpPr/>
          <p:nvPr/>
        </p:nvSpPr>
        <p:spPr>
          <a:xfrm>
            <a:off x="7528560" y="2087999"/>
            <a:ext cx="6315670" cy="249674"/>
          </a:xfrm>
          <a:prstGeom prst="rect">
            <a:avLst/>
          </a:prstGeom>
          <a:noFill/>
          <a:ln/>
        </p:spPr>
        <p:txBody>
          <a:bodyPr wrap="none" lIns="0" tIns="0" rIns="0" bIns="0" rtlCol="0" anchor="t"/>
          <a:lstStyle/>
          <a:p>
            <a:pPr marL="0" indent="0" algn="l">
              <a:lnSpc>
                <a:spcPts val="1950"/>
              </a:lnSpc>
              <a:buNone/>
            </a:pPr>
            <a:r>
              <a:rPr lang="en-US" sz="1300" b="1" dirty="0">
                <a:solidFill>
                  <a:srgbClr val="405449"/>
                </a:solidFill>
                <a:latin typeface="Roboto" pitchFamily="34" charset="0"/>
                <a:ea typeface="Roboto" pitchFamily="34" charset="-122"/>
                <a:cs typeface="Roboto" pitchFamily="34" charset="-120"/>
              </a:rPr>
              <a:t>GitHub Repository:</a:t>
            </a:r>
            <a:endParaRPr lang="en-US" sz="1300" dirty="0"/>
          </a:p>
        </p:txBody>
      </p:sp>
      <p:sp>
        <p:nvSpPr>
          <p:cNvPr id="9" name="Text 7"/>
          <p:cNvSpPr/>
          <p:nvPr/>
        </p:nvSpPr>
        <p:spPr>
          <a:xfrm>
            <a:off x="7528560" y="2466618"/>
            <a:ext cx="6315670" cy="249674"/>
          </a:xfrm>
          <a:prstGeom prst="rect">
            <a:avLst/>
          </a:prstGeom>
          <a:noFill/>
          <a:ln/>
        </p:spPr>
        <p:txBody>
          <a:bodyPr wrap="none" lIns="0" tIns="0" rIns="0" bIns="0" rtlCol="0" anchor="t"/>
          <a:lstStyle/>
          <a:p>
            <a:pPr marL="0" indent="0" algn="l">
              <a:lnSpc>
                <a:spcPts val="1950"/>
              </a:lnSpc>
              <a:buNone/>
            </a:pPr>
            <a:r>
              <a:rPr lang="en-US" sz="1300" u="sng" dirty="0">
                <a:solidFill>
                  <a:srgbClr val="438951"/>
                </a:solidFill>
                <a:latin typeface="Roboto" pitchFamily="34" charset="0"/>
                <a:ea typeface="Roboto" pitchFamily="34" charset="-122"/>
                <a:cs typeface="Roboto" pitchFamily="34" charset="-120"/>
                <a:hlinkClick r:id="rId3">
                  <a:extLst>
                    <a:ext uri="{A12FA001-AC4F-418D-AE19-62706E023703}">
                      <ahyp:hlinkClr xmlns:ahyp="http://schemas.microsoft.com/office/drawing/2018/hyperlinkcolor" val="tx"/>
                    </a:ext>
                  </a:extLst>
                </a:hlinkClick>
              </a:rPr>
              <a:t>https://github.com/ntt2308/webbanhang.git</a:t>
            </a:r>
            <a:endParaRPr lang="en-US" sz="1300" dirty="0"/>
          </a:p>
        </p:txBody>
      </p:sp>
      <p:sp>
        <p:nvSpPr>
          <p:cNvPr id="10" name="Text 8"/>
          <p:cNvSpPr/>
          <p:nvPr/>
        </p:nvSpPr>
        <p:spPr>
          <a:xfrm>
            <a:off x="7528560" y="2845237"/>
            <a:ext cx="6315670" cy="499348"/>
          </a:xfrm>
          <a:prstGeom prst="rect">
            <a:avLst/>
          </a:prstGeom>
          <a:noFill/>
          <a:ln/>
        </p:spPr>
        <p:txBody>
          <a:bodyPr wrap="square" lIns="0" tIns="0" rIns="0" bIns="0" rtlCol="0" anchor="t"/>
          <a:lstStyle/>
          <a:p>
            <a:pPr marL="0" indent="0" algn="l">
              <a:lnSpc>
                <a:spcPts val="1950"/>
              </a:lnSpc>
              <a:buNone/>
            </a:pPr>
            <a:r>
              <a:rPr lang="en-US" sz="1300" dirty="0">
                <a:solidFill>
                  <a:srgbClr val="405449"/>
                </a:solidFill>
                <a:latin typeface="Roboto" pitchFamily="34" charset="0"/>
                <a:ea typeface="Roboto" pitchFamily="34" charset="-122"/>
                <a:cs typeface="Roboto" pitchFamily="34" charset="-120"/>
              </a:rPr>
              <a:t>The repository contains complete source code for both monolithic (Laravel layered architecture) and microservices implementations, including:</a:t>
            </a:r>
            <a:endParaRPr lang="en-US" sz="1300" dirty="0"/>
          </a:p>
        </p:txBody>
      </p:sp>
      <p:sp>
        <p:nvSpPr>
          <p:cNvPr id="11" name="Text 9"/>
          <p:cNvSpPr/>
          <p:nvPr/>
        </p:nvSpPr>
        <p:spPr>
          <a:xfrm>
            <a:off x="7528560" y="3473529"/>
            <a:ext cx="6315670" cy="1498084"/>
          </a:xfrm>
          <a:prstGeom prst="rect">
            <a:avLst/>
          </a:prstGeom>
          <a:noFill/>
          <a:ln/>
        </p:spPr>
        <p:txBody>
          <a:bodyPr wrap="square" lIns="0" tIns="0" rIns="0" bIns="0" rtlCol="0" anchor="t"/>
          <a:lstStyle/>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Database schema and migrations</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Service implementations with RESTful APIs</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API Gateway middleware and routing configuration</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Docker Compose deployment scripts</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Integration test suites</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Architecture documentation and diagrams</a:t>
            </a:r>
            <a:endParaRPr lang="en-US" sz="1300" dirty="0"/>
          </a:p>
        </p:txBody>
      </p:sp>
      <p:sp>
        <p:nvSpPr>
          <p:cNvPr id="12" name="Text 10"/>
          <p:cNvSpPr/>
          <p:nvPr/>
        </p:nvSpPr>
        <p:spPr>
          <a:xfrm>
            <a:off x="7528560" y="4914530"/>
            <a:ext cx="3375184" cy="263485"/>
          </a:xfrm>
          <a:prstGeom prst="rect">
            <a:avLst/>
          </a:prstGeom>
          <a:noFill/>
          <a:ln/>
        </p:spPr>
        <p:txBody>
          <a:bodyPr wrap="none" lIns="0" tIns="0" rIns="0" bIns="0" rtlCol="0" anchor="t"/>
          <a:lstStyle/>
          <a:p>
            <a:pPr marL="0" indent="0" algn="l">
              <a:lnSpc>
                <a:spcPts val="2050"/>
              </a:lnSpc>
              <a:buNone/>
            </a:pPr>
            <a:r>
              <a:rPr lang="en-US" sz="1650" dirty="0">
                <a:solidFill>
                  <a:srgbClr val="3B4540"/>
                </a:solidFill>
                <a:latin typeface="Roboto Medium" pitchFamily="34" charset="0"/>
                <a:ea typeface="Roboto Medium" pitchFamily="34" charset="-122"/>
                <a:cs typeface="Roboto Medium" pitchFamily="34" charset="-120"/>
              </a:rPr>
              <a:t>Additional Standards &amp; Frameworks</a:t>
            </a:r>
            <a:endParaRPr lang="en-US" sz="1650" dirty="0"/>
          </a:p>
        </p:txBody>
      </p:sp>
      <p:sp>
        <p:nvSpPr>
          <p:cNvPr id="13" name="Text 11"/>
          <p:cNvSpPr/>
          <p:nvPr/>
        </p:nvSpPr>
        <p:spPr>
          <a:xfrm>
            <a:off x="7528560" y="5321367"/>
            <a:ext cx="6315670" cy="998723"/>
          </a:xfrm>
          <a:prstGeom prst="rect">
            <a:avLst/>
          </a:prstGeom>
          <a:noFill/>
          <a:ln/>
        </p:spPr>
        <p:txBody>
          <a:bodyPr wrap="square" lIns="0" tIns="0" rIns="0" bIns="0" rtlCol="0" anchor="t"/>
          <a:lstStyle/>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C4 Model for Software Architecture Visualization</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ATAM (Architecture Tradeoff Analysis Method) – SEI Carnegie Mellon</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RESTful API Design Best Practices</a:t>
            </a:r>
            <a:endParaRPr lang="en-US" sz="1300" dirty="0"/>
          </a:p>
          <a:p>
            <a:pPr marL="342900" indent="-342900" algn="l">
              <a:lnSpc>
                <a:spcPts val="1950"/>
              </a:lnSpc>
              <a:buSzPct val="100000"/>
              <a:buChar char="•"/>
            </a:pPr>
            <a:r>
              <a:rPr lang="en-US" sz="1300" dirty="0">
                <a:solidFill>
                  <a:srgbClr val="405449"/>
                </a:solidFill>
                <a:latin typeface="Roboto" pitchFamily="34" charset="0"/>
                <a:ea typeface="Roboto" pitchFamily="34" charset="-122"/>
                <a:cs typeface="Roboto" pitchFamily="34" charset="-120"/>
              </a:rPr>
              <a:t>Microservices Patterns by Chris Richardson</a:t>
            </a:r>
            <a:endParaRPr lang="en-US" sz="1300" dirty="0"/>
          </a:p>
        </p:txBody>
      </p:sp>
      <p:sp>
        <p:nvSpPr>
          <p:cNvPr id="14" name="Text 12"/>
          <p:cNvSpPr/>
          <p:nvPr/>
        </p:nvSpPr>
        <p:spPr>
          <a:xfrm>
            <a:off x="793790" y="6531929"/>
            <a:ext cx="2218015" cy="199787"/>
          </a:xfrm>
          <a:prstGeom prst="rect">
            <a:avLst/>
          </a:prstGeom>
          <a:noFill/>
          <a:ln/>
        </p:spPr>
        <p:txBody>
          <a:bodyPr wrap="none" lIns="0" tIns="0" rIns="0" bIns="0" rtlCol="0" anchor="t"/>
          <a:lstStyle/>
          <a:p>
            <a:pPr marL="0" indent="0" algn="l">
              <a:lnSpc>
                <a:spcPts val="1550"/>
              </a:lnSpc>
              <a:buNone/>
            </a:pPr>
            <a:r>
              <a:rPr lang="en-US" sz="1050" dirty="0">
                <a:solidFill>
                  <a:srgbClr val="438951"/>
                </a:solidFill>
                <a:latin typeface="Roboto" pitchFamily="34" charset="0"/>
                <a:ea typeface="Roboto" pitchFamily="34" charset="-122"/>
                <a:cs typeface="Roboto" pitchFamily="34" charset="-120"/>
              </a:rPr>
              <a:t>PHENIKAA SCHOOL OF COMPUTING</a:t>
            </a:r>
            <a:endParaRPr lang="en-US" sz="1050" dirty="0"/>
          </a:p>
        </p:txBody>
      </p:sp>
      <p:sp>
        <p:nvSpPr>
          <p:cNvPr id="15" name="Text 13"/>
          <p:cNvSpPr/>
          <p:nvPr/>
        </p:nvSpPr>
        <p:spPr>
          <a:xfrm>
            <a:off x="3096101" y="6531929"/>
            <a:ext cx="516969" cy="199787"/>
          </a:xfrm>
          <a:prstGeom prst="rect">
            <a:avLst/>
          </a:prstGeom>
          <a:noFill/>
          <a:ln/>
        </p:spPr>
        <p:txBody>
          <a:bodyPr wrap="none" lIns="0" tIns="0" rIns="0" bIns="0" rtlCol="0" anchor="t"/>
          <a:lstStyle/>
          <a:p>
            <a:pPr marL="0" indent="0" algn="l">
              <a:lnSpc>
                <a:spcPts val="1550"/>
              </a:lnSpc>
              <a:buNone/>
            </a:pPr>
            <a:r>
              <a:rPr lang="en-US" sz="1050" dirty="0">
                <a:solidFill>
                  <a:srgbClr val="438951"/>
                </a:solidFill>
                <a:latin typeface="Roboto" pitchFamily="34" charset="0"/>
                <a:ea typeface="Roboto" pitchFamily="34" charset="-122"/>
                <a:cs typeface="Roboto" pitchFamily="34" charset="-120"/>
              </a:rPr>
              <a:t>PAGE 27</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93790" y="1245275"/>
            <a:ext cx="9923621" cy="1240393"/>
          </a:xfrm>
          <a:prstGeom prst="rect">
            <a:avLst/>
          </a:prstGeom>
          <a:noFill/>
          <a:ln/>
        </p:spPr>
        <p:txBody>
          <a:bodyPr wrap="none" lIns="0" tIns="0" rIns="0" bIns="0" rtlCol="0" anchor="t"/>
          <a:lstStyle/>
          <a:p>
            <a:pPr marL="0" indent="0" algn="l">
              <a:lnSpc>
                <a:spcPts val="9750"/>
              </a:lnSpc>
              <a:buNone/>
            </a:pPr>
            <a:r>
              <a:rPr lang="en-US" sz="7800" dirty="0">
                <a:solidFill>
                  <a:srgbClr val="3B4540"/>
                </a:solidFill>
                <a:latin typeface="Roboto Medium" pitchFamily="34" charset="0"/>
                <a:ea typeface="Roboto Medium" pitchFamily="34" charset="-122"/>
                <a:cs typeface="Roboto Medium" pitchFamily="34" charset="-120"/>
              </a:rPr>
              <a:t>Thank You</a:t>
            </a:r>
            <a:endParaRPr lang="en-US" sz="7800" dirty="0"/>
          </a:p>
        </p:txBody>
      </p:sp>
      <p:sp>
        <p:nvSpPr>
          <p:cNvPr id="3" name="Text 1"/>
          <p:cNvSpPr/>
          <p:nvPr/>
        </p:nvSpPr>
        <p:spPr>
          <a:xfrm>
            <a:off x="793790" y="2783324"/>
            <a:ext cx="4985385"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Group 16 – Electronics E-Commerce Website</a:t>
            </a:r>
            <a:endParaRPr lang="en-US" sz="1950" dirty="0"/>
          </a:p>
        </p:txBody>
      </p:sp>
      <p:sp>
        <p:nvSpPr>
          <p:cNvPr id="4" name="Text 2"/>
          <p:cNvSpPr/>
          <p:nvPr/>
        </p:nvSpPr>
        <p:spPr>
          <a:xfrm>
            <a:off x="793790" y="3172778"/>
            <a:ext cx="3838694"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Software Architecture – Class N01</a:t>
            </a:r>
            <a:endParaRPr lang="en-US" sz="1950" dirty="0"/>
          </a:p>
        </p:txBody>
      </p:sp>
      <p:sp>
        <p:nvSpPr>
          <p:cNvPr id="5" name="Text 3"/>
          <p:cNvSpPr/>
          <p:nvPr/>
        </p:nvSpPr>
        <p:spPr>
          <a:xfrm>
            <a:off x="793790" y="378059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We appreciate your attention and welcome any questions about our architectural design decisions, implementation strategies, or future evolution plans for the ShopSphere platform.</a:t>
            </a:r>
            <a:endParaRPr lang="en-US" sz="1550" dirty="0"/>
          </a:p>
        </p:txBody>
      </p:sp>
      <p:sp>
        <p:nvSpPr>
          <p:cNvPr id="6" name="Text 4"/>
          <p:cNvSpPr/>
          <p:nvPr/>
        </p:nvSpPr>
        <p:spPr>
          <a:xfrm>
            <a:off x="793790" y="4738092"/>
            <a:ext cx="4182189" cy="654963"/>
          </a:xfrm>
          <a:prstGeom prst="rect">
            <a:avLst/>
          </a:prstGeom>
          <a:noFill/>
          <a:ln/>
        </p:spPr>
        <p:txBody>
          <a:bodyPr wrap="none" lIns="0" tIns="0" rIns="0" bIns="0" rtlCol="0" anchor="t"/>
          <a:lstStyle/>
          <a:p>
            <a:pPr marL="0" indent="0" algn="ctr">
              <a:lnSpc>
                <a:spcPts val="5150"/>
              </a:lnSpc>
              <a:buNone/>
            </a:pPr>
            <a:r>
              <a:rPr lang="en-US" sz="5150" dirty="0">
                <a:solidFill>
                  <a:srgbClr val="405449"/>
                </a:solidFill>
                <a:latin typeface="Roboto Medium" pitchFamily="34" charset="0"/>
                <a:ea typeface="Roboto Medium" pitchFamily="34" charset="-122"/>
                <a:cs typeface="Roboto Medium" pitchFamily="34" charset="-120"/>
              </a:rPr>
              <a:t>5</a:t>
            </a:r>
            <a:endParaRPr lang="en-US" sz="5150" dirty="0"/>
          </a:p>
        </p:txBody>
      </p:sp>
      <p:sp>
        <p:nvSpPr>
          <p:cNvPr id="7" name="Text 5"/>
          <p:cNvSpPr/>
          <p:nvPr/>
        </p:nvSpPr>
        <p:spPr>
          <a:xfrm>
            <a:off x="1644372" y="564106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5449"/>
                </a:solidFill>
                <a:latin typeface="Roboto Medium" pitchFamily="34" charset="0"/>
                <a:ea typeface="Roboto Medium" pitchFamily="34" charset="-122"/>
                <a:cs typeface="Roboto Medium" pitchFamily="34" charset="-120"/>
              </a:rPr>
              <a:t>Labs Completed</a:t>
            </a:r>
            <a:endParaRPr lang="en-US" sz="1950" dirty="0"/>
          </a:p>
        </p:txBody>
      </p:sp>
      <p:sp>
        <p:nvSpPr>
          <p:cNvPr id="8" name="Text 6"/>
          <p:cNvSpPr/>
          <p:nvPr/>
        </p:nvSpPr>
        <p:spPr>
          <a:xfrm>
            <a:off x="793790" y="6070283"/>
            <a:ext cx="4182189" cy="317540"/>
          </a:xfrm>
          <a:prstGeom prst="rect">
            <a:avLst/>
          </a:prstGeom>
          <a:noFill/>
          <a:ln/>
        </p:spPr>
        <p:txBody>
          <a:bodyPr wrap="none" lIns="0" tIns="0" rIns="0" bIns="0" rtlCol="0" anchor="t"/>
          <a:lstStyle/>
          <a:p>
            <a:pPr marL="0" indent="0" algn="ctr">
              <a:lnSpc>
                <a:spcPts val="2500"/>
              </a:lnSpc>
              <a:buNone/>
            </a:pPr>
            <a:r>
              <a:rPr lang="en-US" sz="1550" dirty="0">
                <a:solidFill>
                  <a:srgbClr val="405449"/>
                </a:solidFill>
                <a:latin typeface="Roboto" pitchFamily="34" charset="0"/>
                <a:ea typeface="Roboto" pitchFamily="34" charset="-122"/>
                <a:cs typeface="Roboto" pitchFamily="34" charset="-120"/>
              </a:rPr>
              <a:t>Full SDLC architecture coverage</a:t>
            </a:r>
            <a:endParaRPr lang="en-US" sz="1550" dirty="0"/>
          </a:p>
        </p:txBody>
      </p:sp>
      <p:sp>
        <p:nvSpPr>
          <p:cNvPr id="9" name="Text 7"/>
          <p:cNvSpPr/>
          <p:nvPr/>
        </p:nvSpPr>
        <p:spPr>
          <a:xfrm>
            <a:off x="5223986" y="473809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05449"/>
                </a:solidFill>
                <a:latin typeface="Roboto Medium" pitchFamily="34" charset="0"/>
                <a:ea typeface="Roboto Medium" pitchFamily="34" charset="-122"/>
                <a:cs typeface="Roboto Medium" pitchFamily="34" charset="-120"/>
              </a:rPr>
              <a:t>6</a:t>
            </a:r>
            <a:endParaRPr lang="en-US" sz="5150" dirty="0"/>
          </a:p>
        </p:txBody>
      </p:sp>
      <p:sp>
        <p:nvSpPr>
          <p:cNvPr id="10" name="Text 8"/>
          <p:cNvSpPr/>
          <p:nvPr/>
        </p:nvSpPr>
        <p:spPr>
          <a:xfrm>
            <a:off x="6074688" y="564106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5449"/>
                </a:solidFill>
                <a:latin typeface="Roboto Medium" pitchFamily="34" charset="0"/>
                <a:ea typeface="Roboto Medium" pitchFamily="34" charset="-122"/>
                <a:cs typeface="Roboto Medium" pitchFamily="34" charset="-120"/>
              </a:rPr>
              <a:t>Microservices</a:t>
            </a:r>
            <a:endParaRPr lang="en-US" sz="1950" dirty="0"/>
          </a:p>
        </p:txBody>
      </p:sp>
      <p:sp>
        <p:nvSpPr>
          <p:cNvPr id="11" name="Text 9"/>
          <p:cNvSpPr/>
          <p:nvPr/>
        </p:nvSpPr>
        <p:spPr>
          <a:xfrm>
            <a:off x="5223986" y="6070283"/>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405449"/>
                </a:solidFill>
                <a:latin typeface="Roboto" pitchFamily="34" charset="0"/>
                <a:ea typeface="Roboto" pitchFamily="34" charset="-122"/>
                <a:cs typeface="Roboto" pitchFamily="34" charset="-120"/>
              </a:rPr>
              <a:t>Independent scalable components</a:t>
            </a:r>
            <a:endParaRPr lang="en-US" sz="1550" dirty="0"/>
          </a:p>
        </p:txBody>
      </p:sp>
      <p:sp>
        <p:nvSpPr>
          <p:cNvPr id="12" name="Text 10"/>
          <p:cNvSpPr/>
          <p:nvPr/>
        </p:nvSpPr>
        <p:spPr>
          <a:xfrm>
            <a:off x="9654302" y="4738092"/>
            <a:ext cx="4182308" cy="654963"/>
          </a:xfrm>
          <a:prstGeom prst="rect">
            <a:avLst/>
          </a:prstGeom>
          <a:noFill/>
          <a:ln/>
        </p:spPr>
        <p:txBody>
          <a:bodyPr wrap="none" lIns="0" tIns="0" rIns="0" bIns="0" rtlCol="0" anchor="t"/>
          <a:lstStyle/>
          <a:p>
            <a:pPr marL="0" indent="0" algn="ctr">
              <a:lnSpc>
                <a:spcPts val="5150"/>
              </a:lnSpc>
              <a:buNone/>
            </a:pPr>
            <a:r>
              <a:rPr lang="en-US" sz="5150" dirty="0">
                <a:solidFill>
                  <a:srgbClr val="405449"/>
                </a:solidFill>
                <a:latin typeface="Roboto Medium" pitchFamily="34" charset="0"/>
                <a:ea typeface="Roboto Medium" pitchFamily="34" charset="-122"/>
                <a:cs typeface="Roboto Medium" pitchFamily="34" charset="-120"/>
              </a:rPr>
              <a:t>2</a:t>
            </a:r>
            <a:endParaRPr lang="en-US" sz="5150" dirty="0"/>
          </a:p>
        </p:txBody>
      </p:sp>
      <p:sp>
        <p:nvSpPr>
          <p:cNvPr id="13" name="Text 11"/>
          <p:cNvSpPr/>
          <p:nvPr/>
        </p:nvSpPr>
        <p:spPr>
          <a:xfrm>
            <a:off x="10505003" y="5641062"/>
            <a:ext cx="2480905" cy="310158"/>
          </a:xfrm>
          <a:prstGeom prst="rect">
            <a:avLst/>
          </a:prstGeom>
          <a:noFill/>
          <a:ln/>
        </p:spPr>
        <p:txBody>
          <a:bodyPr wrap="none" lIns="0" tIns="0" rIns="0" bIns="0" rtlCol="0" anchor="t"/>
          <a:lstStyle/>
          <a:p>
            <a:pPr marL="0" indent="0" algn="ctr">
              <a:lnSpc>
                <a:spcPts val="2400"/>
              </a:lnSpc>
              <a:buNone/>
            </a:pPr>
            <a:r>
              <a:rPr lang="en-US" sz="1950" dirty="0">
                <a:solidFill>
                  <a:srgbClr val="405449"/>
                </a:solidFill>
                <a:latin typeface="Roboto Medium" pitchFamily="34" charset="0"/>
                <a:ea typeface="Roboto Medium" pitchFamily="34" charset="-122"/>
                <a:cs typeface="Roboto Medium" pitchFamily="34" charset="-120"/>
              </a:rPr>
              <a:t>Team Members</a:t>
            </a:r>
            <a:endParaRPr lang="en-US" sz="1950" dirty="0"/>
          </a:p>
        </p:txBody>
      </p:sp>
      <p:sp>
        <p:nvSpPr>
          <p:cNvPr id="14" name="Text 12"/>
          <p:cNvSpPr/>
          <p:nvPr/>
        </p:nvSpPr>
        <p:spPr>
          <a:xfrm>
            <a:off x="9654302" y="6070283"/>
            <a:ext cx="4182308" cy="317540"/>
          </a:xfrm>
          <a:prstGeom prst="rect">
            <a:avLst/>
          </a:prstGeom>
          <a:noFill/>
          <a:ln/>
        </p:spPr>
        <p:txBody>
          <a:bodyPr wrap="none" lIns="0" tIns="0" rIns="0" bIns="0" rtlCol="0" anchor="t"/>
          <a:lstStyle/>
          <a:p>
            <a:pPr marL="0" indent="0" algn="ctr">
              <a:lnSpc>
                <a:spcPts val="2500"/>
              </a:lnSpc>
              <a:buNone/>
            </a:pPr>
            <a:r>
              <a:rPr lang="en-US" sz="1550" dirty="0">
                <a:solidFill>
                  <a:srgbClr val="405449"/>
                </a:solidFill>
                <a:latin typeface="Roboto" pitchFamily="34" charset="0"/>
                <a:ea typeface="Roboto" pitchFamily="34" charset="-122"/>
                <a:cs typeface="Roboto" pitchFamily="34" charset="-120"/>
              </a:rPr>
              <a:t>Collaborative architecture design</a:t>
            </a:r>
            <a:endParaRPr lang="en-US" sz="1550" dirty="0"/>
          </a:p>
        </p:txBody>
      </p:sp>
      <p:sp>
        <p:nvSpPr>
          <p:cNvPr id="15" name="Shape 13"/>
          <p:cNvSpPr/>
          <p:nvPr/>
        </p:nvSpPr>
        <p:spPr>
          <a:xfrm>
            <a:off x="793790" y="6611064"/>
            <a:ext cx="2847737" cy="373142"/>
          </a:xfrm>
          <a:prstGeom prst="roundRect">
            <a:avLst>
              <a:gd name="adj" fmla="val 6383"/>
            </a:avLst>
          </a:prstGeom>
          <a:solidFill>
            <a:srgbClr val="DDEEE0"/>
          </a:solidFill>
          <a:ln/>
        </p:spPr>
      </p:sp>
      <p:sp>
        <p:nvSpPr>
          <p:cNvPr id="16" name="Text 14"/>
          <p:cNvSpPr/>
          <p:nvPr/>
        </p:nvSpPr>
        <p:spPr>
          <a:xfrm>
            <a:off x="912852" y="6670596"/>
            <a:ext cx="2609612"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PHENIKAA SCHOOL OF COMPUTING</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60208"/>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3B4540"/>
                </a:solidFill>
                <a:latin typeface="Roboto Medium" pitchFamily="34" charset="0"/>
                <a:ea typeface="Roboto Medium" pitchFamily="34" charset="-122"/>
                <a:cs typeface="Roboto Medium" pitchFamily="34" charset="-120"/>
              </a:rPr>
              <a:t>Project Introduction</a:t>
            </a:r>
            <a:endParaRPr lang="en-US" sz="3900" dirty="0"/>
          </a:p>
        </p:txBody>
      </p:sp>
      <p:sp>
        <p:nvSpPr>
          <p:cNvPr id="4" name="Shape 1"/>
          <p:cNvSpPr/>
          <p:nvPr/>
        </p:nvSpPr>
        <p:spPr>
          <a:xfrm>
            <a:off x="6137315" y="2577941"/>
            <a:ext cx="3419832" cy="3991332"/>
          </a:xfrm>
          <a:prstGeom prst="roundRect">
            <a:avLst>
              <a:gd name="adj" fmla="val 871"/>
            </a:avLst>
          </a:prstGeom>
          <a:solidFill>
            <a:srgbClr val="438951"/>
          </a:solidFill>
          <a:ln/>
        </p:spPr>
      </p:sp>
      <p:sp>
        <p:nvSpPr>
          <p:cNvPr id="5" name="Text 2"/>
          <p:cNvSpPr/>
          <p:nvPr/>
        </p:nvSpPr>
        <p:spPr>
          <a:xfrm>
            <a:off x="6335673" y="27762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Roboto Medium" pitchFamily="34" charset="0"/>
                <a:ea typeface="Roboto Medium" pitchFamily="34" charset="-122"/>
                <a:cs typeface="Roboto Medium" pitchFamily="34" charset="-120"/>
              </a:rPr>
              <a:t>Course Information</a:t>
            </a:r>
            <a:endParaRPr lang="en-US" sz="1950" dirty="0"/>
          </a:p>
        </p:txBody>
      </p:sp>
      <p:sp>
        <p:nvSpPr>
          <p:cNvPr id="6" name="Text 3"/>
          <p:cNvSpPr/>
          <p:nvPr/>
        </p:nvSpPr>
        <p:spPr>
          <a:xfrm>
            <a:off x="6335673" y="3284815"/>
            <a:ext cx="3023116" cy="635079"/>
          </a:xfrm>
          <a:prstGeom prst="rect">
            <a:avLst/>
          </a:prstGeom>
          <a:noFill/>
          <a:ln/>
        </p:spPr>
        <p:txBody>
          <a:bodyPr wrap="squar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Course:</a:t>
            </a:r>
            <a:r>
              <a:rPr lang="en-US" sz="1550" dirty="0">
                <a:solidFill>
                  <a:srgbClr val="000000"/>
                </a:solidFill>
                <a:latin typeface="Roboto" pitchFamily="34" charset="0"/>
                <a:ea typeface="Roboto" pitchFamily="34" charset="-122"/>
                <a:cs typeface="Roboto" pitchFamily="34" charset="-120"/>
              </a:rPr>
              <a:t> Software Architecture-1-2-25 (N01)</a:t>
            </a:r>
            <a:endParaRPr lang="en-US" sz="1550" dirty="0"/>
          </a:p>
        </p:txBody>
      </p:sp>
      <p:sp>
        <p:nvSpPr>
          <p:cNvPr id="7" name="Text 4"/>
          <p:cNvSpPr/>
          <p:nvPr/>
        </p:nvSpPr>
        <p:spPr>
          <a:xfrm>
            <a:off x="6335673" y="4098488"/>
            <a:ext cx="3023116"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Instructor:</a:t>
            </a:r>
            <a:r>
              <a:rPr lang="en-US" sz="1550" dirty="0">
                <a:solidFill>
                  <a:srgbClr val="000000"/>
                </a:solidFill>
                <a:latin typeface="Roboto" pitchFamily="34" charset="0"/>
                <a:ea typeface="Roboto" pitchFamily="34" charset="-122"/>
                <a:cs typeface="Roboto" pitchFamily="34" charset="-120"/>
              </a:rPr>
              <a:t> M.Sc. Vũ Quang Dũng</a:t>
            </a:r>
            <a:endParaRPr lang="en-US" sz="1550" dirty="0"/>
          </a:p>
        </p:txBody>
      </p:sp>
      <p:sp>
        <p:nvSpPr>
          <p:cNvPr id="8" name="Text 5"/>
          <p:cNvSpPr/>
          <p:nvPr/>
        </p:nvSpPr>
        <p:spPr>
          <a:xfrm>
            <a:off x="6335673" y="4525266"/>
            <a:ext cx="3023116" cy="317540"/>
          </a:xfrm>
          <a:prstGeom prst="rect">
            <a:avLst/>
          </a:prstGeom>
          <a:noFill/>
          <a:ln/>
        </p:spPr>
        <p:txBody>
          <a:bodyPr wrap="none" lIns="0" tIns="0" rIns="0" bIns="0" rtlCol="0" anchor="t"/>
          <a:lstStyle/>
          <a:p>
            <a:pPr marL="0" indent="0" algn="l">
              <a:lnSpc>
                <a:spcPts val="2500"/>
              </a:lnSpc>
              <a:buNone/>
            </a:pPr>
            <a:r>
              <a:rPr lang="en-US" sz="1550" b="1" dirty="0">
                <a:solidFill>
                  <a:srgbClr val="000000"/>
                </a:solidFill>
                <a:latin typeface="Roboto" pitchFamily="34" charset="0"/>
                <a:ea typeface="Roboto" pitchFamily="34" charset="-122"/>
                <a:cs typeface="Roboto" pitchFamily="34" charset="-120"/>
              </a:rPr>
              <a:t>Academic Term:</a:t>
            </a:r>
            <a:r>
              <a:rPr lang="en-US" sz="1550" dirty="0">
                <a:solidFill>
                  <a:srgbClr val="000000"/>
                </a:solidFill>
                <a:latin typeface="Roboto" pitchFamily="34" charset="0"/>
                <a:ea typeface="Roboto" pitchFamily="34" charset="-122"/>
                <a:cs typeface="Roboto" pitchFamily="34" charset="-120"/>
              </a:rPr>
              <a:t> Spring 2025</a:t>
            </a:r>
            <a:endParaRPr lang="en-US" sz="1550" dirty="0"/>
          </a:p>
        </p:txBody>
      </p:sp>
      <p:sp>
        <p:nvSpPr>
          <p:cNvPr id="9" name="Text 6"/>
          <p:cNvSpPr/>
          <p:nvPr/>
        </p:nvSpPr>
        <p:spPr>
          <a:xfrm>
            <a:off x="9906000" y="277629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Team Members</a:t>
            </a:r>
            <a:endParaRPr lang="en-US" sz="1950" dirty="0"/>
          </a:p>
        </p:txBody>
      </p:sp>
      <p:sp>
        <p:nvSpPr>
          <p:cNvPr id="10" name="Text 7"/>
          <p:cNvSpPr/>
          <p:nvPr/>
        </p:nvSpPr>
        <p:spPr>
          <a:xfrm>
            <a:off x="9906000" y="3284815"/>
            <a:ext cx="3938111" cy="952677"/>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05449"/>
                </a:solidFill>
                <a:latin typeface="Roboto" pitchFamily="34" charset="0"/>
                <a:ea typeface="Roboto" pitchFamily="34" charset="-122"/>
                <a:cs typeface="Roboto" pitchFamily="34" charset="-120"/>
              </a:rPr>
              <a:t>Nguyễn Tuấn Thiền</a:t>
            </a:r>
            <a:r>
              <a:rPr lang="en-US" sz="1550" dirty="0">
                <a:solidFill>
                  <a:srgbClr val="405449"/>
                </a:solidFill>
                <a:latin typeface="Roboto" pitchFamily="34" charset="0"/>
                <a:ea typeface="Roboto" pitchFamily="34" charset="-122"/>
                <a:cs typeface="Roboto" pitchFamily="34" charset="-120"/>
              </a:rPr>
              <a:t> – Student ID: 23010571</a:t>
            </a:r>
            <a:endParaRPr lang="en-US" sz="1550" dirty="0"/>
          </a:p>
          <a:p>
            <a:pPr marL="342900" indent="-342900" algn="l">
              <a:lnSpc>
                <a:spcPts val="2500"/>
              </a:lnSpc>
              <a:buSzPct val="100000"/>
              <a:buChar char="•"/>
            </a:pPr>
            <a:r>
              <a:rPr lang="en-US" sz="1550" b="1" dirty="0">
                <a:solidFill>
                  <a:srgbClr val="405449"/>
                </a:solidFill>
                <a:latin typeface="Roboto" pitchFamily="34" charset="0"/>
                <a:ea typeface="Roboto" pitchFamily="34" charset="-122"/>
                <a:cs typeface="Roboto" pitchFamily="34" charset="-120"/>
              </a:rPr>
              <a:t>Đặng Việt Anh</a:t>
            </a:r>
            <a:r>
              <a:rPr lang="en-US" sz="1550" dirty="0">
                <a:solidFill>
                  <a:srgbClr val="405449"/>
                </a:solidFill>
                <a:latin typeface="Roboto" pitchFamily="34" charset="0"/>
                <a:ea typeface="Roboto" pitchFamily="34" charset="-122"/>
                <a:cs typeface="Roboto" pitchFamily="34" charset="-120"/>
              </a:rPr>
              <a:t> – Student ID: 23010689</a:t>
            </a:r>
            <a:endParaRPr lang="en-US" sz="1550" dirty="0"/>
          </a:p>
        </p:txBody>
      </p:sp>
      <p:sp>
        <p:nvSpPr>
          <p:cNvPr id="11" name="Text 8"/>
          <p:cNvSpPr/>
          <p:nvPr/>
        </p:nvSpPr>
        <p:spPr>
          <a:xfrm>
            <a:off x="9906000" y="4416086"/>
            <a:ext cx="3938111" cy="1905238"/>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This presentation documents our comprehensive journey through the Software Development Life Cycle (SDLC), exploring architectural patterns and design decisions that shaped the ShopSphere e-commerce platform.</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51773"/>
            <a:ext cx="12939236" cy="589121"/>
          </a:xfrm>
          <a:prstGeom prst="rect">
            <a:avLst/>
          </a:prstGeom>
          <a:noFill/>
          <a:ln/>
        </p:spPr>
        <p:txBody>
          <a:bodyPr wrap="none" lIns="0" tIns="0" rIns="0" bIns="0" rtlCol="0" anchor="t"/>
          <a:lstStyle/>
          <a:p>
            <a:pPr marL="0" indent="0" algn="l">
              <a:lnSpc>
                <a:spcPts val="4600"/>
              </a:lnSpc>
              <a:buNone/>
            </a:pPr>
            <a:r>
              <a:rPr lang="en-US" sz="3700" dirty="0">
                <a:solidFill>
                  <a:srgbClr val="3B4540"/>
                </a:solidFill>
                <a:latin typeface="Roboto Medium" pitchFamily="34" charset="0"/>
                <a:ea typeface="Roboto Medium" pitchFamily="34" charset="-122"/>
                <a:cs typeface="Roboto Medium" pitchFamily="34" charset="-120"/>
              </a:rPr>
              <a:t>Program Overview: Five Labs Covering Full SDLC Architecture</a:t>
            </a:r>
            <a:endParaRPr lang="en-US" sz="3700" dirty="0"/>
          </a:p>
        </p:txBody>
      </p:sp>
      <p:sp>
        <p:nvSpPr>
          <p:cNvPr id="3" name="Text 1"/>
          <p:cNvSpPr/>
          <p:nvPr/>
        </p:nvSpPr>
        <p:spPr>
          <a:xfrm>
            <a:off x="793790" y="1799034"/>
            <a:ext cx="13042821" cy="882610"/>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Our architecture course spans five comprehensive laboratory assignments, each building upon the previous to create a complete understanding of software system design. From initial requirements gathering to deployment analysis, we demonstrate the evolution of architectural thinking and implementation strategies.</a:t>
            </a:r>
            <a:endParaRPr lang="en-US" sz="1450" dirty="0"/>
          </a:p>
        </p:txBody>
      </p:sp>
      <p:sp>
        <p:nvSpPr>
          <p:cNvPr id="4" name="Text 2"/>
          <p:cNvSpPr/>
          <p:nvPr/>
        </p:nvSpPr>
        <p:spPr>
          <a:xfrm>
            <a:off x="793790" y="2883098"/>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Roboto Light" pitchFamily="34" charset="0"/>
                <a:ea typeface="Roboto Light" pitchFamily="34" charset="-122"/>
                <a:cs typeface="Roboto Light" pitchFamily="34" charset="-120"/>
              </a:rPr>
              <a:t>01</a:t>
            </a:r>
            <a:endParaRPr lang="en-US" sz="1450" dirty="0"/>
          </a:p>
        </p:txBody>
      </p:sp>
      <p:sp>
        <p:nvSpPr>
          <p:cNvPr id="5" name="Shape 3"/>
          <p:cNvSpPr/>
          <p:nvPr/>
        </p:nvSpPr>
        <p:spPr>
          <a:xfrm>
            <a:off x="793790" y="3180517"/>
            <a:ext cx="4228148" cy="22860"/>
          </a:xfrm>
          <a:prstGeom prst="rect">
            <a:avLst/>
          </a:prstGeom>
          <a:solidFill>
            <a:srgbClr val="438951"/>
          </a:solidFill>
          <a:ln/>
        </p:spPr>
      </p:sp>
      <p:sp>
        <p:nvSpPr>
          <p:cNvPr id="6" name="Text 4"/>
          <p:cNvSpPr/>
          <p:nvPr/>
        </p:nvSpPr>
        <p:spPr>
          <a:xfrm>
            <a:off x="793790" y="3320415"/>
            <a:ext cx="3824168" cy="294680"/>
          </a:xfrm>
          <a:prstGeom prst="rect">
            <a:avLst/>
          </a:prstGeom>
          <a:noFill/>
          <a:ln/>
        </p:spPr>
        <p:txBody>
          <a:bodyPr wrap="none" lIns="0" tIns="0" rIns="0" bIns="0" rtlCol="0" anchor="t"/>
          <a:lstStyle/>
          <a:p>
            <a:pPr marL="0" indent="0" algn="l">
              <a:lnSpc>
                <a:spcPts val="2300"/>
              </a:lnSpc>
              <a:buNone/>
            </a:pPr>
            <a:r>
              <a:rPr lang="en-US" sz="1850" dirty="0">
                <a:solidFill>
                  <a:srgbClr val="405449"/>
                </a:solidFill>
                <a:latin typeface="Roboto Medium" pitchFamily="34" charset="0"/>
                <a:ea typeface="Roboto Medium" pitchFamily="34" charset="-122"/>
                <a:cs typeface="Roboto Medium" pitchFamily="34" charset="-120"/>
              </a:rPr>
              <a:t>Requirements Elicitation &amp; Modeling</a:t>
            </a:r>
            <a:endParaRPr lang="en-US" sz="1850" dirty="0"/>
          </a:p>
        </p:txBody>
      </p:sp>
      <p:sp>
        <p:nvSpPr>
          <p:cNvPr id="7" name="Text 5"/>
          <p:cNvSpPr/>
          <p:nvPr/>
        </p:nvSpPr>
        <p:spPr>
          <a:xfrm>
            <a:off x="793790" y="3722489"/>
            <a:ext cx="4228148" cy="1176814"/>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Identifying functional requirements, architecturally significant requirements, and creating use case diagrams to establish system scope and stakeholder needs.</a:t>
            </a:r>
            <a:endParaRPr lang="en-US" sz="1450" dirty="0"/>
          </a:p>
        </p:txBody>
      </p:sp>
      <p:sp>
        <p:nvSpPr>
          <p:cNvPr id="8" name="Text 6"/>
          <p:cNvSpPr/>
          <p:nvPr/>
        </p:nvSpPr>
        <p:spPr>
          <a:xfrm>
            <a:off x="5201007" y="2883098"/>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Roboto Light" pitchFamily="34" charset="0"/>
                <a:ea typeface="Roboto Light" pitchFamily="34" charset="-122"/>
                <a:cs typeface="Roboto Light" pitchFamily="34" charset="-120"/>
              </a:rPr>
              <a:t>02</a:t>
            </a:r>
            <a:endParaRPr lang="en-US" sz="1450" dirty="0"/>
          </a:p>
        </p:txBody>
      </p:sp>
      <p:sp>
        <p:nvSpPr>
          <p:cNvPr id="9" name="Shape 7"/>
          <p:cNvSpPr/>
          <p:nvPr/>
        </p:nvSpPr>
        <p:spPr>
          <a:xfrm>
            <a:off x="5201007" y="3180517"/>
            <a:ext cx="4228267" cy="22860"/>
          </a:xfrm>
          <a:prstGeom prst="rect">
            <a:avLst/>
          </a:prstGeom>
          <a:solidFill>
            <a:srgbClr val="438951"/>
          </a:solidFill>
          <a:ln/>
        </p:spPr>
      </p:sp>
      <p:sp>
        <p:nvSpPr>
          <p:cNvPr id="10" name="Text 8"/>
          <p:cNvSpPr/>
          <p:nvPr/>
        </p:nvSpPr>
        <p:spPr>
          <a:xfrm>
            <a:off x="5201007" y="3320415"/>
            <a:ext cx="2971800" cy="294680"/>
          </a:xfrm>
          <a:prstGeom prst="rect">
            <a:avLst/>
          </a:prstGeom>
          <a:noFill/>
          <a:ln/>
        </p:spPr>
        <p:txBody>
          <a:bodyPr wrap="none" lIns="0" tIns="0" rIns="0" bIns="0" rtlCol="0" anchor="t"/>
          <a:lstStyle/>
          <a:p>
            <a:pPr marL="0" indent="0" algn="l">
              <a:lnSpc>
                <a:spcPts val="2300"/>
              </a:lnSpc>
              <a:buNone/>
            </a:pPr>
            <a:r>
              <a:rPr lang="en-US" sz="1850" dirty="0">
                <a:solidFill>
                  <a:srgbClr val="405449"/>
                </a:solidFill>
                <a:latin typeface="Roboto Medium" pitchFamily="34" charset="0"/>
                <a:ea typeface="Roboto Medium" pitchFamily="34" charset="-122"/>
                <a:cs typeface="Roboto Medium" pitchFamily="34" charset="-120"/>
              </a:rPr>
              <a:t>Layered Architecture Design</a:t>
            </a:r>
            <a:endParaRPr lang="en-US" sz="1850" dirty="0"/>
          </a:p>
        </p:txBody>
      </p:sp>
      <p:sp>
        <p:nvSpPr>
          <p:cNvPr id="11" name="Text 9"/>
          <p:cNvSpPr/>
          <p:nvPr/>
        </p:nvSpPr>
        <p:spPr>
          <a:xfrm>
            <a:off x="5201007" y="3722489"/>
            <a:ext cx="4228267" cy="1176814"/>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Designing a traditional four-layer monolithic architecture with clear separation of concerns: presentation, business logic, persistence, and data layers.</a:t>
            </a:r>
            <a:endParaRPr lang="en-US" sz="1450" dirty="0"/>
          </a:p>
        </p:txBody>
      </p:sp>
      <p:sp>
        <p:nvSpPr>
          <p:cNvPr id="12" name="Text 10"/>
          <p:cNvSpPr/>
          <p:nvPr/>
        </p:nvSpPr>
        <p:spPr>
          <a:xfrm>
            <a:off x="9608344" y="2883098"/>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Roboto Light" pitchFamily="34" charset="0"/>
                <a:ea typeface="Roboto Light" pitchFamily="34" charset="-122"/>
                <a:cs typeface="Roboto Light" pitchFamily="34" charset="-120"/>
              </a:rPr>
              <a:t>03</a:t>
            </a:r>
            <a:endParaRPr lang="en-US" sz="1450" dirty="0"/>
          </a:p>
        </p:txBody>
      </p:sp>
      <p:sp>
        <p:nvSpPr>
          <p:cNvPr id="13" name="Shape 11"/>
          <p:cNvSpPr/>
          <p:nvPr/>
        </p:nvSpPr>
        <p:spPr>
          <a:xfrm>
            <a:off x="9608344" y="3180517"/>
            <a:ext cx="4228148" cy="22860"/>
          </a:xfrm>
          <a:prstGeom prst="rect">
            <a:avLst/>
          </a:prstGeom>
          <a:solidFill>
            <a:srgbClr val="438951"/>
          </a:solidFill>
          <a:ln/>
        </p:spPr>
      </p:sp>
      <p:sp>
        <p:nvSpPr>
          <p:cNvPr id="14" name="Text 12"/>
          <p:cNvSpPr/>
          <p:nvPr/>
        </p:nvSpPr>
        <p:spPr>
          <a:xfrm>
            <a:off x="9608344" y="3320415"/>
            <a:ext cx="4228148" cy="589359"/>
          </a:xfrm>
          <a:prstGeom prst="rect">
            <a:avLst/>
          </a:prstGeom>
          <a:noFill/>
          <a:ln/>
        </p:spPr>
        <p:txBody>
          <a:bodyPr wrap="square" lIns="0" tIns="0" rIns="0" bIns="0" rtlCol="0" anchor="t"/>
          <a:lstStyle/>
          <a:p>
            <a:pPr marL="0" indent="0" algn="l">
              <a:lnSpc>
                <a:spcPts val="2300"/>
              </a:lnSpc>
              <a:buNone/>
            </a:pPr>
            <a:r>
              <a:rPr lang="en-US" sz="1850" dirty="0">
                <a:solidFill>
                  <a:srgbClr val="405449"/>
                </a:solidFill>
                <a:latin typeface="Roboto Medium" pitchFamily="34" charset="0"/>
                <a:ea typeface="Roboto Medium" pitchFamily="34" charset="-122"/>
                <a:cs typeface="Roboto Medium" pitchFamily="34" charset="-120"/>
              </a:rPr>
              <a:t>Microservices Decomposition &amp; C4 Model</a:t>
            </a:r>
            <a:endParaRPr lang="en-US" sz="1850" dirty="0"/>
          </a:p>
        </p:txBody>
      </p:sp>
      <p:sp>
        <p:nvSpPr>
          <p:cNvPr id="15" name="Text 13"/>
          <p:cNvSpPr/>
          <p:nvPr/>
        </p:nvSpPr>
        <p:spPr>
          <a:xfrm>
            <a:off x="9608344" y="4017169"/>
            <a:ext cx="4228148" cy="1176814"/>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Transitioning from monolith to microservices using business capability decomposition and documenting the system using the C4 modeling approach.</a:t>
            </a:r>
            <a:endParaRPr lang="en-US" sz="1450" dirty="0"/>
          </a:p>
        </p:txBody>
      </p:sp>
      <p:sp>
        <p:nvSpPr>
          <p:cNvPr id="16" name="Text 14"/>
          <p:cNvSpPr/>
          <p:nvPr/>
        </p:nvSpPr>
        <p:spPr>
          <a:xfrm>
            <a:off x="793790" y="5514380"/>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Roboto Light" pitchFamily="34" charset="0"/>
                <a:ea typeface="Roboto Light" pitchFamily="34" charset="-122"/>
                <a:cs typeface="Roboto Light" pitchFamily="34" charset="-120"/>
              </a:rPr>
              <a:t>04</a:t>
            </a:r>
            <a:endParaRPr lang="en-US" sz="1450" dirty="0"/>
          </a:p>
        </p:txBody>
      </p:sp>
      <p:sp>
        <p:nvSpPr>
          <p:cNvPr id="17" name="Shape 15"/>
          <p:cNvSpPr/>
          <p:nvPr/>
        </p:nvSpPr>
        <p:spPr>
          <a:xfrm>
            <a:off x="793790" y="5811798"/>
            <a:ext cx="6431756" cy="22860"/>
          </a:xfrm>
          <a:prstGeom prst="rect">
            <a:avLst/>
          </a:prstGeom>
          <a:solidFill>
            <a:srgbClr val="438951"/>
          </a:solidFill>
          <a:ln/>
        </p:spPr>
      </p:sp>
      <p:sp>
        <p:nvSpPr>
          <p:cNvPr id="18" name="Text 16"/>
          <p:cNvSpPr/>
          <p:nvPr/>
        </p:nvSpPr>
        <p:spPr>
          <a:xfrm>
            <a:off x="793790" y="5951696"/>
            <a:ext cx="2356842" cy="294680"/>
          </a:xfrm>
          <a:prstGeom prst="rect">
            <a:avLst/>
          </a:prstGeom>
          <a:noFill/>
          <a:ln/>
        </p:spPr>
        <p:txBody>
          <a:bodyPr wrap="none" lIns="0" tIns="0" rIns="0" bIns="0" rtlCol="0" anchor="t"/>
          <a:lstStyle/>
          <a:p>
            <a:pPr marL="0" indent="0" algn="l">
              <a:lnSpc>
                <a:spcPts val="2300"/>
              </a:lnSpc>
              <a:buNone/>
            </a:pPr>
            <a:r>
              <a:rPr lang="en-US" sz="1850" dirty="0">
                <a:solidFill>
                  <a:srgbClr val="405449"/>
                </a:solidFill>
                <a:latin typeface="Roboto Medium" pitchFamily="34" charset="0"/>
                <a:ea typeface="Roboto Medium" pitchFamily="34" charset="-122"/>
                <a:cs typeface="Roboto Medium" pitchFamily="34" charset="-120"/>
              </a:rPr>
              <a:t>API Gateway Pattern</a:t>
            </a:r>
            <a:endParaRPr lang="en-US" sz="1850" dirty="0"/>
          </a:p>
        </p:txBody>
      </p:sp>
      <p:sp>
        <p:nvSpPr>
          <p:cNvPr id="19" name="Text 17"/>
          <p:cNvSpPr/>
          <p:nvPr/>
        </p:nvSpPr>
        <p:spPr>
          <a:xfrm>
            <a:off x="793790" y="6353770"/>
            <a:ext cx="6431756" cy="588407"/>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Implementing a centralized gateway for routing, authentication, and authorization to manage distributed service communication securely.</a:t>
            </a:r>
            <a:endParaRPr lang="en-US" sz="1450" dirty="0"/>
          </a:p>
        </p:txBody>
      </p:sp>
      <p:sp>
        <p:nvSpPr>
          <p:cNvPr id="20" name="Text 18"/>
          <p:cNvSpPr/>
          <p:nvPr/>
        </p:nvSpPr>
        <p:spPr>
          <a:xfrm>
            <a:off x="7404616" y="5514380"/>
            <a:ext cx="188476" cy="235625"/>
          </a:xfrm>
          <a:prstGeom prst="rect">
            <a:avLst/>
          </a:prstGeom>
          <a:noFill/>
          <a:ln/>
        </p:spPr>
        <p:txBody>
          <a:bodyPr wrap="none" lIns="0" tIns="0" rIns="0" bIns="0" rtlCol="0" anchor="t"/>
          <a:lstStyle/>
          <a:p>
            <a:pPr marL="0" indent="0" algn="l">
              <a:lnSpc>
                <a:spcPts val="2300"/>
              </a:lnSpc>
              <a:buNone/>
            </a:pPr>
            <a:r>
              <a:rPr lang="en-US" sz="1450" dirty="0">
                <a:solidFill>
                  <a:srgbClr val="405449"/>
                </a:solidFill>
                <a:latin typeface="Roboto Light" pitchFamily="34" charset="0"/>
                <a:ea typeface="Roboto Light" pitchFamily="34" charset="-122"/>
                <a:cs typeface="Roboto Light" pitchFamily="34" charset="-120"/>
              </a:rPr>
              <a:t>05</a:t>
            </a:r>
            <a:endParaRPr lang="en-US" sz="1450" dirty="0"/>
          </a:p>
        </p:txBody>
      </p:sp>
      <p:sp>
        <p:nvSpPr>
          <p:cNvPr id="21" name="Shape 19"/>
          <p:cNvSpPr/>
          <p:nvPr/>
        </p:nvSpPr>
        <p:spPr>
          <a:xfrm>
            <a:off x="7404616" y="5811798"/>
            <a:ext cx="6431875" cy="22860"/>
          </a:xfrm>
          <a:prstGeom prst="rect">
            <a:avLst/>
          </a:prstGeom>
          <a:solidFill>
            <a:srgbClr val="438951"/>
          </a:solidFill>
          <a:ln/>
        </p:spPr>
      </p:sp>
      <p:sp>
        <p:nvSpPr>
          <p:cNvPr id="22" name="Text 20"/>
          <p:cNvSpPr/>
          <p:nvPr/>
        </p:nvSpPr>
        <p:spPr>
          <a:xfrm>
            <a:off x="7404616" y="5951696"/>
            <a:ext cx="3686770" cy="294680"/>
          </a:xfrm>
          <a:prstGeom prst="rect">
            <a:avLst/>
          </a:prstGeom>
          <a:noFill/>
          <a:ln/>
        </p:spPr>
        <p:txBody>
          <a:bodyPr wrap="none" lIns="0" tIns="0" rIns="0" bIns="0" rtlCol="0" anchor="t"/>
          <a:lstStyle/>
          <a:p>
            <a:pPr marL="0" indent="0" algn="l">
              <a:lnSpc>
                <a:spcPts val="2300"/>
              </a:lnSpc>
              <a:buNone/>
            </a:pPr>
            <a:r>
              <a:rPr lang="en-US" sz="1850" dirty="0">
                <a:solidFill>
                  <a:srgbClr val="405449"/>
                </a:solidFill>
                <a:latin typeface="Roboto Medium" pitchFamily="34" charset="0"/>
                <a:ea typeface="Roboto Medium" pitchFamily="34" charset="-122"/>
                <a:cs typeface="Roboto Medium" pitchFamily="34" charset="-120"/>
              </a:rPr>
              <a:t>Deployment View &amp; ATAM Analysis</a:t>
            </a:r>
            <a:endParaRPr lang="en-US" sz="1850" dirty="0"/>
          </a:p>
        </p:txBody>
      </p:sp>
      <p:sp>
        <p:nvSpPr>
          <p:cNvPr id="23" name="Text 21"/>
          <p:cNvSpPr/>
          <p:nvPr/>
        </p:nvSpPr>
        <p:spPr>
          <a:xfrm>
            <a:off x="7404616" y="6353770"/>
            <a:ext cx="6431875" cy="882610"/>
          </a:xfrm>
          <a:prstGeom prst="rect">
            <a:avLst/>
          </a:prstGeom>
          <a:noFill/>
          <a:ln/>
        </p:spPr>
        <p:txBody>
          <a:bodyPr wrap="square" lIns="0" tIns="0" rIns="0" bIns="0" rtlCol="0" anchor="t"/>
          <a:lstStyle/>
          <a:p>
            <a:pPr marL="0" indent="0" algn="l">
              <a:lnSpc>
                <a:spcPts val="2300"/>
              </a:lnSpc>
              <a:buNone/>
            </a:pPr>
            <a:r>
              <a:rPr lang="en-US" sz="1450" dirty="0">
                <a:solidFill>
                  <a:srgbClr val="405449"/>
                </a:solidFill>
                <a:latin typeface="Roboto" pitchFamily="34" charset="0"/>
                <a:ea typeface="Roboto" pitchFamily="34" charset="-122"/>
                <a:cs typeface="Roboto" pitchFamily="34" charset="-120"/>
              </a:rPr>
              <a:t>Creating deployment diagrams showing physical infrastructure and conducting Architecture Tradeoff Analysis Method (ATAM) evaluation for quality attributes.</a:t>
            </a:r>
            <a:endParaRPr lang="en-US" sz="14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2994303"/>
            <a:ext cx="983337" cy="373142"/>
          </a:xfrm>
          <a:prstGeom prst="roundRect">
            <a:avLst>
              <a:gd name="adj" fmla="val 638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101459"/>
            <a:ext cx="158710" cy="158710"/>
          </a:xfrm>
          <a:prstGeom prst="rect">
            <a:avLst/>
          </a:prstGeom>
        </p:spPr>
      </p:pic>
      <p:sp>
        <p:nvSpPr>
          <p:cNvPr id="4" name="Text 1"/>
          <p:cNvSpPr/>
          <p:nvPr/>
        </p:nvSpPr>
        <p:spPr>
          <a:xfrm>
            <a:off x="1150858" y="3053834"/>
            <a:ext cx="507206"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LAB 01</a:t>
            </a:r>
            <a:endParaRPr lang="en-US" sz="1250" dirty="0"/>
          </a:p>
        </p:txBody>
      </p:sp>
      <p:sp>
        <p:nvSpPr>
          <p:cNvPr id="5" name="Text 2"/>
          <p:cNvSpPr/>
          <p:nvPr/>
        </p:nvSpPr>
        <p:spPr>
          <a:xfrm>
            <a:off x="793790" y="3446740"/>
            <a:ext cx="11112818"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Requirements Elicitation &amp; Modeling</a:t>
            </a:r>
            <a:endParaRPr lang="en-US" sz="5350" dirty="0"/>
          </a:p>
        </p:txBody>
      </p:sp>
      <p:sp>
        <p:nvSpPr>
          <p:cNvPr id="6" name="Text 3"/>
          <p:cNvSpPr/>
          <p:nvPr/>
        </p:nvSpPr>
        <p:spPr>
          <a:xfrm>
            <a:off x="793790" y="460021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Establishing the foundation of our system through comprehensive requirements analysis and use case modeling to capture stakeholder needs and system boundaries.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53164"/>
            <a:ext cx="6563678" cy="558165"/>
          </a:xfrm>
          <a:prstGeom prst="rect">
            <a:avLst/>
          </a:prstGeom>
          <a:noFill/>
          <a:ln/>
        </p:spPr>
        <p:txBody>
          <a:bodyPr wrap="none" lIns="0" tIns="0" rIns="0" bIns="0" rtlCol="0" anchor="t"/>
          <a:lstStyle/>
          <a:p>
            <a:pPr marL="0" indent="0" algn="l">
              <a:lnSpc>
                <a:spcPts val="4350"/>
              </a:lnSpc>
              <a:buNone/>
            </a:pPr>
            <a:r>
              <a:rPr lang="en-US" sz="3500" dirty="0">
                <a:solidFill>
                  <a:srgbClr val="3B4540"/>
                </a:solidFill>
                <a:latin typeface="Roboto Medium" pitchFamily="34" charset="0"/>
                <a:ea typeface="Roboto Medium" pitchFamily="34" charset="-122"/>
                <a:cs typeface="Roboto Medium" pitchFamily="34" charset="-120"/>
              </a:rPr>
              <a:t>Lab 01: Functional Requirements</a:t>
            </a:r>
            <a:endParaRPr lang="en-US" sz="3500" dirty="0"/>
          </a:p>
        </p:txBody>
      </p:sp>
      <p:sp>
        <p:nvSpPr>
          <p:cNvPr id="3" name="Text 1"/>
          <p:cNvSpPr/>
          <p:nvPr/>
        </p:nvSpPr>
        <p:spPr>
          <a:xfrm>
            <a:off x="793790" y="1432798"/>
            <a:ext cx="13042821" cy="542925"/>
          </a:xfrm>
          <a:prstGeom prst="rect">
            <a:avLst/>
          </a:prstGeom>
          <a:noFill/>
          <a:ln/>
        </p:spPr>
        <p:txBody>
          <a:bodyPr wrap="squar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Our functional requirements analysis identified three primary actors and their interactions with the ShopSphere system. Each functional requirement was prioritized based on its criticality to system operation and business value delivery.</a:t>
            </a:r>
            <a:endParaRPr lang="en-US" sz="1400" dirty="0"/>
          </a:p>
        </p:txBody>
      </p:sp>
      <p:sp>
        <p:nvSpPr>
          <p:cNvPr id="4" name="Text 2"/>
          <p:cNvSpPr/>
          <p:nvPr/>
        </p:nvSpPr>
        <p:spPr>
          <a:xfrm>
            <a:off x="793790" y="2317313"/>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3B4540"/>
                </a:solidFill>
                <a:latin typeface="Roboto Medium" pitchFamily="34" charset="0"/>
                <a:ea typeface="Roboto Medium" pitchFamily="34" charset="-122"/>
                <a:cs typeface="Roboto Medium" pitchFamily="34" charset="-120"/>
              </a:rPr>
              <a:t>System Actors</a:t>
            </a:r>
            <a:endParaRPr lang="en-US" sz="17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3790" y="2777133"/>
            <a:ext cx="446484" cy="446484"/>
          </a:xfrm>
          <a:prstGeom prst="rect">
            <a:avLst/>
          </a:prstGeom>
        </p:spPr>
      </p:pic>
      <p:sp>
        <p:nvSpPr>
          <p:cNvPr id="6" name="Text 3"/>
          <p:cNvSpPr/>
          <p:nvPr/>
        </p:nvSpPr>
        <p:spPr>
          <a:xfrm>
            <a:off x="793790" y="3424476"/>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Web Customer</a:t>
            </a:r>
            <a:endParaRPr lang="en-US" sz="1750" dirty="0"/>
          </a:p>
        </p:txBody>
      </p:sp>
      <p:sp>
        <p:nvSpPr>
          <p:cNvPr id="7" name="Text 4"/>
          <p:cNvSpPr/>
          <p:nvPr/>
        </p:nvSpPr>
        <p:spPr>
          <a:xfrm>
            <a:off x="793790" y="3864173"/>
            <a:ext cx="4281726"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Browse, search, and purchase products</a:t>
            </a:r>
            <a:endParaRPr lang="en-US" sz="1400" dirty="0"/>
          </a:p>
        </p:txBody>
      </p:sp>
      <p:pic>
        <p:nvPicPr>
          <p:cNvPr id="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457105"/>
            <a:ext cx="446484" cy="446484"/>
          </a:xfrm>
          <a:prstGeom prst="rect">
            <a:avLst/>
          </a:prstGeom>
        </p:spPr>
      </p:pic>
      <p:sp>
        <p:nvSpPr>
          <p:cNvPr id="9" name="Text 5"/>
          <p:cNvSpPr/>
          <p:nvPr/>
        </p:nvSpPr>
        <p:spPr>
          <a:xfrm>
            <a:off x="793790" y="5104448"/>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Administrator</a:t>
            </a:r>
            <a:endParaRPr lang="en-US" sz="1750" dirty="0"/>
          </a:p>
        </p:txBody>
      </p:sp>
      <p:sp>
        <p:nvSpPr>
          <p:cNvPr id="10" name="Text 6"/>
          <p:cNvSpPr/>
          <p:nvPr/>
        </p:nvSpPr>
        <p:spPr>
          <a:xfrm>
            <a:off x="793790" y="5544145"/>
            <a:ext cx="4281726"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Manage products, categories, and orders</a:t>
            </a:r>
            <a:endParaRPr lang="en-US" sz="1400" dirty="0"/>
          </a:p>
        </p:txBody>
      </p:sp>
      <p:pic>
        <p:nvPicPr>
          <p:cNvPr id="11"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790" y="6137077"/>
            <a:ext cx="446484" cy="446484"/>
          </a:xfrm>
          <a:prstGeom prst="rect">
            <a:avLst/>
          </a:prstGeom>
        </p:spPr>
      </p:pic>
      <p:sp>
        <p:nvSpPr>
          <p:cNvPr id="12" name="Text 7"/>
          <p:cNvSpPr/>
          <p:nvPr/>
        </p:nvSpPr>
        <p:spPr>
          <a:xfrm>
            <a:off x="793790" y="6784419"/>
            <a:ext cx="2232779"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Payment Gateway</a:t>
            </a:r>
            <a:endParaRPr lang="en-US" sz="1750" dirty="0"/>
          </a:p>
        </p:txBody>
      </p:sp>
      <p:sp>
        <p:nvSpPr>
          <p:cNvPr id="13" name="Text 8"/>
          <p:cNvSpPr/>
          <p:nvPr/>
        </p:nvSpPr>
        <p:spPr>
          <a:xfrm>
            <a:off x="793790" y="7224117"/>
            <a:ext cx="4281726"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Process secure transactions</a:t>
            </a:r>
            <a:endParaRPr lang="en-US" sz="1400" dirty="0"/>
          </a:p>
        </p:txBody>
      </p:sp>
      <p:sp>
        <p:nvSpPr>
          <p:cNvPr id="14" name="Text 9"/>
          <p:cNvSpPr/>
          <p:nvPr/>
        </p:nvSpPr>
        <p:spPr>
          <a:xfrm>
            <a:off x="5518904" y="2317313"/>
            <a:ext cx="3016210" cy="278963"/>
          </a:xfrm>
          <a:prstGeom prst="rect">
            <a:avLst/>
          </a:prstGeom>
          <a:noFill/>
          <a:ln/>
        </p:spPr>
        <p:txBody>
          <a:bodyPr wrap="none" lIns="0" tIns="0" rIns="0" bIns="0" rtlCol="0" anchor="t"/>
          <a:lstStyle/>
          <a:p>
            <a:pPr marL="0" indent="0" algn="l">
              <a:lnSpc>
                <a:spcPts val="2150"/>
              </a:lnSpc>
              <a:buNone/>
            </a:pPr>
            <a:r>
              <a:rPr lang="en-US" sz="1750" dirty="0">
                <a:solidFill>
                  <a:srgbClr val="3B4540"/>
                </a:solidFill>
                <a:latin typeface="Roboto Medium" pitchFamily="34" charset="0"/>
                <a:ea typeface="Roboto Medium" pitchFamily="34" charset="-122"/>
                <a:cs typeface="Roboto Medium" pitchFamily="34" charset="-120"/>
              </a:rPr>
              <a:t>Core Functional Requirements</a:t>
            </a:r>
            <a:endParaRPr lang="en-US" sz="1750" dirty="0"/>
          </a:p>
        </p:txBody>
      </p:sp>
      <p:sp>
        <p:nvSpPr>
          <p:cNvPr id="15" name="Shape 10"/>
          <p:cNvSpPr/>
          <p:nvPr/>
        </p:nvSpPr>
        <p:spPr>
          <a:xfrm>
            <a:off x="5518904" y="2777133"/>
            <a:ext cx="8325207" cy="3372326"/>
          </a:xfrm>
          <a:prstGeom prst="roundRect">
            <a:avLst>
              <a:gd name="adj" fmla="val 795"/>
            </a:avLst>
          </a:prstGeom>
          <a:noFill/>
          <a:ln w="7620">
            <a:solidFill>
              <a:srgbClr val="000000">
                <a:alpha val="8000"/>
              </a:srgbClr>
            </a:solidFill>
            <a:prstDash val="solid"/>
          </a:ln>
        </p:spPr>
      </p:sp>
      <p:sp>
        <p:nvSpPr>
          <p:cNvPr id="16" name="Shape 11"/>
          <p:cNvSpPr/>
          <p:nvPr/>
        </p:nvSpPr>
        <p:spPr>
          <a:xfrm>
            <a:off x="5526524" y="2784753"/>
            <a:ext cx="8309967" cy="479584"/>
          </a:xfrm>
          <a:prstGeom prst="rect">
            <a:avLst/>
          </a:prstGeom>
          <a:solidFill>
            <a:srgbClr val="FFFFFF">
              <a:alpha val="4000"/>
            </a:srgbClr>
          </a:solidFill>
          <a:ln/>
        </p:spPr>
      </p:sp>
      <p:sp>
        <p:nvSpPr>
          <p:cNvPr id="17" name="Text 12"/>
          <p:cNvSpPr/>
          <p:nvPr/>
        </p:nvSpPr>
        <p:spPr>
          <a:xfrm>
            <a:off x="5705237" y="2888813"/>
            <a:ext cx="885468" cy="271463"/>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ID</a:t>
            </a:r>
            <a:endParaRPr lang="en-US" sz="1400" dirty="0"/>
          </a:p>
        </p:txBody>
      </p:sp>
      <p:sp>
        <p:nvSpPr>
          <p:cNvPr id="18" name="Text 13"/>
          <p:cNvSpPr/>
          <p:nvPr/>
        </p:nvSpPr>
        <p:spPr>
          <a:xfrm>
            <a:off x="6955512" y="2888813"/>
            <a:ext cx="4621173" cy="271463"/>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Description</a:t>
            </a:r>
            <a:endParaRPr lang="en-US" sz="1400" dirty="0"/>
          </a:p>
        </p:txBody>
      </p:sp>
      <p:sp>
        <p:nvSpPr>
          <p:cNvPr id="19" name="Text 14"/>
          <p:cNvSpPr/>
          <p:nvPr/>
        </p:nvSpPr>
        <p:spPr>
          <a:xfrm>
            <a:off x="11941493" y="2888813"/>
            <a:ext cx="1716405" cy="271463"/>
          </a:xfrm>
          <a:prstGeom prst="rect">
            <a:avLst/>
          </a:prstGeom>
          <a:noFill/>
          <a:ln/>
        </p:spPr>
        <p:txBody>
          <a:bodyPr wrap="non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Priority</a:t>
            </a:r>
            <a:endParaRPr lang="en-US" sz="1400" dirty="0"/>
          </a:p>
        </p:txBody>
      </p:sp>
      <p:sp>
        <p:nvSpPr>
          <p:cNvPr id="20" name="Shape 15"/>
          <p:cNvSpPr/>
          <p:nvPr/>
        </p:nvSpPr>
        <p:spPr>
          <a:xfrm>
            <a:off x="5526524" y="3264337"/>
            <a:ext cx="8309967" cy="479584"/>
          </a:xfrm>
          <a:prstGeom prst="rect">
            <a:avLst/>
          </a:prstGeom>
          <a:solidFill>
            <a:srgbClr val="000000">
              <a:alpha val="4000"/>
            </a:srgbClr>
          </a:solidFill>
          <a:ln/>
        </p:spPr>
      </p:sp>
      <p:sp>
        <p:nvSpPr>
          <p:cNvPr id="21" name="Text 16"/>
          <p:cNvSpPr/>
          <p:nvPr/>
        </p:nvSpPr>
        <p:spPr>
          <a:xfrm>
            <a:off x="5705237" y="3368397"/>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FR-01</a:t>
            </a:r>
            <a:endParaRPr lang="en-US" sz="1400" dirty="0"/>
          </a:p>
        </p:txBody>
      </p:sp>
      <p:sp>
        <p:nvSpPr>
          <p:cNvPr id="22" name="Text 17"/>
          <p:cNvSpPr/>
          <p:nvPr/>
        </p:nvSpPr>
        <p:spPr>
          <a:xfrm>
            <a:off x="6955512" y="3368397"/>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Browse &amp; search products by keywords/categories</a:t>
            </a:r>
            <a:endParaRPr lang="en-US" sz="1400" dirty="0"/>
          </a:p>
        </p:txBody>
      </p:sp>
      <p:sp>
        <p:nvSpPr>
          <p:cNvPr id="23" name="Text 18"/>
          <p:cNvSpPr/>
          <p:nvPr/>
        </p:nvSpPr>
        <p:spPr>
          <a:xfrm>
            <a:off x="11941493" y="3368397"/>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High</a:t>
            </a:r>
            <a:endParaRPr lang="en-US" sz="1400" dirty="0"/>
          </a:p>
        </p:txBody>
      </p:sp>
      <p:sp>
        <p:nvSpPr>
          <p:cNvPr id="24" name="Shape 19"/>
          <p:cNvSpPr/>
          <p:nvPr/>
        </p:nvSpPr>
        <p:spPr>
          <a:xfrm>
            <a:off x="5526524" y="3743920"/>
            <a:ext cx="8309967" cy="479584"/>
          </a:xfrm>
          <a:prstGeom prst="rect">
            <a:avLst/>
          </a:prstGeom>
          <a:solidFill>
            <a:srgbClr val="FFFFFF">
              <a:alpha val="4000"/>
            </a:srgbClr>
          </a:solidFill>
          <a:ln/>
        </p:spPr>
      </p:sp>
      <p:sp>
        <p:nvSpPr>
          <p:cNvPr id="25" name="Text 20"/>
          <p:cNvSpPr/>
          <p:nvPr/>
        </p:nvSpPr>
        <p:spPr>
          <a:xfrm>
            <a:off x="5705237" y="3847981"/>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FR-02</a:t>
            </a:r>
            <a:endParaRPr lang="en-US" sz="1400" dirty="0"/>
          </a:p>
        </p:txBody>
      </p:sp>
      <p:sp>
        <p:nvSpPr>
          <p:cNvPr id="26" name="Text 21"/>
          <p:cNvSpPr/>
          <p:nvPr/>
        </p:nvSpPr>
        <p:spPr>
          <a:xfrm>
            <a:off x="6955512" y="3847981"/>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Register account &amp; securely log in</a:t>
            </a:r>
            <a:endParaRPr lang="en-US" sz="1400" dirty="0"/>
          </a:p>
        </p:txBody>
      </p:sp>
      <p:sp>
        <p:nvSpPr>
          <p:cNvPr id="27" name="Text 22"/>
          <p:cNvSpPr/>
          <p:nvPr/>
        </p:nvSpPr>
        <p:spPr>
          <a:xfrm>
            <a:off x="11941493" y="3847981"/>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High</a:t>
            </a:r>
            <a:endParaRPr lang="en-US" sz="1400" dirty="0"/>
          </a:p>
        </p:txBody>
      </p:sp>
      <p:sp>
        <p:nvSpPr>
          <p:cNvPr id="28" name="Shape 23"/>
          <p:cNvSpPr/>
          <p:nvPr/>
        </p:nvSpPr>
        <p:spPr>
          <a:xfrm>
            <a:off x="5526524" y="4223504"/>
            <a:ext cx="8309967" cy="479584"/>
          </a:xfrm>
          <a:prstGeom prst="rect">
            <a:avLst/>
          </a:prstGeom>
          <a:solidFill>
            <a:srgbClr val="000000">
              <a:alpha val="4000"/>
            </a:srgbClr>
          </a:solidFill>
          <a:ln/>
        </p:spPr>
      </p:sp>
      <p:sp>
        <p:nvSpPr>
          <p:cNvPr id="29" name="Text 24"/>
          <p:cNvSpPr/>
          <p:nvPr/>
        </p:nvSpPr>
        <p:spPr>
          <a:xfrm>
            <a:off x="5705237" y="4327565"/>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FR-03</a:t>
            </a:r>
            <a:endParaRPr lang="en-US" sz="1400" dirty="0"/>
          </a:p>
        </p:txBody>
      </p:sp>
      <p:sp>
        <p:nvSpPr>
          <p:cNvPr id="30" name="Text 25"/>
          <p:cNvSpPr/>
          <p:nvPr/>
        </p:nvSpPr>
        <p:spPr>
          <a:xfrm>
            <a:off x="6955512" y="4327565"/>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Add products to cart &amp; manage quantities</a:t>
            </a:r>
            <a:endParaRPr lang="en-US" sz="1400" dirty="0"/>
          </a:p>
        </p:txBody>
      </p:sp>
      <p:sp>
        <p:nvSpPr>
          <p:cNvPr id="31" name="Text 26"/>
          <p:cNvSpPr/>
          <p:nvPr/>
        </p:nvSpPr>
        <p:spPr>
          <a:xfrm>
            <a:off x="11941493" y="4327565"/>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High</a:t>
            </a:r>
            <a:endParaRPr lang="en-US" sz="1400" dirty="0"/>
          </a:p>
        </p:txBody>
      </p:sp>
      <p:sp>
        <p:nvSpPr>
          <p:cNvPr id="32" name="Shape 27"/>
          <p:cNvSpPr/>
          <p:nvPr/>
        </p:nvSpPr>
        <p:spPr>
          <a:xfrm>
            <a:off x="5526524" y="4703088"/>
            <a:ext cx="8309967" cy="479584"/>
          </a:xfrm>
          <a:prstGeom prst="rect">
            <a:avLst/>
          </a:prstGeom>
          <a:solidFill>
            <a:srgbClr val="FFFFFF">
              <a:alpha val="4000"/>
            </a:srgbClr>
          </a:solidFill>
          <a:ln/>
        </p:spPr>
      </p:sp>
      <p:sp>
        <p:nvSpPr>
          <p:cNvPr id="33" name="Text 28"/>
          <p:cNvSpPr/>
          <p:nvPr/>
        </p:nvSpPr>
        <p:spPr>
          <a:xfrm>
            <a:off x="5705237" y="4807148"/>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FR-04</a:t>
            </a:r>
            <a:endParaRPr lang="en-US" sz="1400" dirty="0"/>
          </a:p>
        </p:txBody>
      </p:sp>
      <p:sp>
        <p:nvSpPr>
          <p:cNvPr id="34" name="Text 29"/>
          <p:cNvSpPr/>
          <p:nvPr/>
        </p:nvSpPr>
        <p:spPr>
          <a:xfrm>
            <a:off x="6955512" y="4807148"/>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Checkout with shipping info &amp; payment processing</a:t>
            </a:r>
            <a:endParaRPr lang="en-US" sz="1400" dirty="0"/>
          </a:p>
        </p:txBody>
      </p:sp>
      <p:sp>
        <p:nvSpPr>
          <p:cNvPr id="35" name="Text 30"/>
          <p:cNvSpPr/>
          <p:nvPr/>
        </p:nvSpPr>
        <p:spPr>
          <a:xfrm>
            <a:off x="11941493" y="4807148"/>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FFFFFF"/>
                </a:solidFill>
                <a:highlight>
                  <a:srgbClr val="438951"/>
                </a:highlight>
                <a:latin typeface="Roboto" pitchFamily="34" charset="0"/>
                <a:ea typeface="Roboto" pitchFamily="34" charset="-122"/>
                <a:cs typeface="Roboto" pitchFamily="34" charset="-120"/>
              </a:rPr>
              <a:t>Critical</a:t>
            </a:r>
            <a:endParaRPr lang="en-US" sz="1400" dirty="0"/>
          </a:p>
        </p:txBody>
      </p:sp>
      <p:sp>
        <p:nvSpPr>
          <p:cNvPr id="36" name="Shape 31"/>
          <p:cNvSpPr/>
          <p:nvPr/>
        </p:nvSpPr>
        <p:spPr>
          <a:xfrm>
            <a:off x="5526524" y="5182672"/>
            <a:ext cx="8309967" cy="479584"/>
          </a:xfrm>
          <a:prstGeom prst="rect">
            <a:avLst/>
          </a:prstGeom>
          <a:solidFill>
            <a:srgbClr val="000000">
              <a:alpha val="4000"/>
            </a:srgbClr>
          </a:solidFill>
          <a:ln/>
        </p:spPr>
      </p:sp>
      <p:sp>
        <p:nvSpPr>
          <p:cNvPr id="37" name="Text 32"/>
          <p:cNvSpPr/>
          <p:nvPr/>
        </p:nvSpPr>
        <p:spPr>
          <a:xfrm>
            <a:off x="5705237" y="5286732"/>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FR-05</a:t>
            </a:r>
            <a:endParaRPr lang="en-US" sz="1400" dirty="0"/>
          </a:p>
        </p:txBody>
      </p:sp>
      <p:sp>
        <p:nvSpPr>
          <p:cNvPr id="38" name="Text 33"/>
          <p:cNvSpPr/>
          <p:nvPr/>
        </p:nvSpPr>
        <p:spPr>
          <a:xfrm>
            <a:off x="6955512" y="5286732"/>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Submit product reviews and ratings</a:t>
            </a:r>
            <a:endParaRPr lang="en-US" sz="1400" dirty="0"/>
          </a:p>
        </p:txBody>
      </p:sp>
      <p:sp>
        <p:nvSpPr>
          <p:cNvPr id="39" name="Text 34"/>
          <p:cNvSpPr/>
          <p:nvPr/>
        </p:nvSpPr>
        <p:spPr>
          <a:xfrm>
            <a:off x="11941493" y="5286732"/>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Medium</a:t>
            </a:r>
            <a:endParaRPr lang="en-US" sz="1400" dirty="0"/>
          </a:p>
        </p:txBody>
      </p:sp>
      <p:sp>
        <p:nvSpPr>
          <p:cNvPr id="40" name="Shape 35"/>
          <p:cNvSpPr/>
          <p:nvPr/>
        </p:nvSpPr>
        <p:spPr>
          <a:xfrm>
            <a:off x="5526524" y="5662255"/>
            <a:ext cx="8309967" cy="479584"/>
          </a:xfrm>
          <a:prstGeom prst="rect">
            <a:avLst/>
          </a:prstGeom>
          <a:solidFill>
            <a:srgbClr val="FFFFFF">
              <a:alpha val="4000"/>
            </a:srgbClr>
          </a:solidFill>
          <a:ln/>
        </p:spPr>
      </p:sp>
      <p:sp>
        <p:nvSpPr>
          <p:cNvPr id="41" name="Text 36"/>
          <p:cNvSpPr/>
          <p:nvPr/>
        </p:nvSpPr>
        <p:spPr>
          <a:xfrm>
            <a:off x="5705237" y="5766316"/>
            <a:ext cx="885468"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FR-06–10</a:t>
            </a:r>
            <a:endParaRPr lang="en-US" sz="1400" dirty="0"/>
          </a:p>
        </p:txBody>
      </p:sp>
      <p:sp>
        <p:nvSpPr>
          <p:cNvPr id="42" name="Text 37"/>
          <p:cNvSpPr/>
          <p:nvPr/>
        </p:nvSpPr>
        <p:spPr>
          <a:xfrm>
            <a:off x="6955512" y="5766316"/>
            <a:ext cx="4621173"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Admin CRUD: categories, products, orders, articles</a:t>
            </a:r>
            <a:endParaRPr lang="en-US" sz="1400" dirty="0"/>
          </a:p>
        </p:txBody>
      </p:sp>
      <p:sp>
        <p:nvSpPr>
          <p:cNvPr id="43" name="Text 38"/>
          <p:cNvSpPr/>
          <p:nvPr/>
        </p:nvSpPr>
        <p:spPr>
          <a:xfrm>
            <a:off x="11941493" y="5766316"/>
            <a:ext cx="1716405" cy="271463"/>
          </a:xfrm>
          <a:prstGeom prst="rect">
            <a:avLst/>
          </a:prstGeom>
          <a:noFill/>
          <a:ln/>
        </p:spPr>
        <p:txBody>
          <a:bodyPr wrap="non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High</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546854"/>
            <a:ext cx="7556421" cy="1116330"/>
          </a:xfrm>
          <a:prstGeom prst="rect">
            <a:avLst/>
          </a:prstGeom>
          <a:noFill/>
          <a:ln/>
        </p:spPr>
        <p:txBody>
          <a:bodyPr wrap="square" lIns="0" tIns="0" rIns="0" bIns="0" rtlCol="0" anchor="t"/>
          <a:lstStyle/>
          <a:p>
            <a:pPr marL="0" indent="0" algn="l">
              <a:lnSpc>
                <a:spcPts val="4350"/>
              </a:lnSpc>
              <a:buNone/>
            </a:pPr>
            <a:r>
              <a:rPr lang="en-US" sz="3500" dirty="0">
                <a:solidFill>
                  <a:srgbClr val="3B4540"/>
                </a:solidFill>
                <a:latin typeface="Roboto Medium" pitchFamily="34" charset="0"/>
                <a:ea typeface="Roboto Medium" pitchFamily="34" charset="-122"/>
                <a:cs typeface="Roboto Medium" pitchFamily="34" charset="-120"/>
              </a:rPr>
              <a:t>Lab 01: Architecturally Significant Requirements</a:t>
            </a:r>
            <a:endParaRPr lang="en-US" sz="3500" dirty="0"/>
          </a:p>
        </p:txBody>
      </p:sp>
      <p:sp>
        <p:nvSpPr>
          <p:cNvPr id="4" name="Text 1"/>
          <p:cNvSpPr/>
          <p:nvPr/>
        </p:nvSpPr>
        <p:spPr>
          <a:xfrm>
            <a:off x="793790" y="1904286"/>
            <a:ext cx="7556421" cy="814388"/>
          </a:xfrm>
          <a:prstGeom prst="rect">
            <a:avLst/>
          </a:prstGeom>
          <a:noFill/>
          <a:ln/>
        </p:spPr>
        <p:txBody>
          <a:bodyPr wrap="square" lIns="0" tIns="0" rIns="0" bIns="0" rtlCol="0" anchor="t"/>
          <a:lstStyle/>
          <a:p>
            <a:pPr marL="0" indent="0" algn="l">
              <a:lnSpc>
                <a:spcPts val="2100"/>
              </a:lnSpc>
              <a:buNone/>
            </a:pPr>
            <a:r>
              <a:rPr lang="en-US" sz="1400" dirty="0">
                <a:solidFill>
                  <a:srgbClr val="405449"/>
                </a:solidFill>
                <a:latin typeface="Roboto" pitchFamily="34" charset="0"/>
                <a:ea typeface="Roboto" pitchFamily="34" charset="-122"/>
                <a:cs typeface="Roboto" pitchFamily="34" charset="-120"/>
              </a:rPr>
              <a:t>Architecturally Significant Requirements (ASRs) are quality attributes that fundamentally shape our system design decisions. These non-functional requirements directly influence our choice of architectural patterns, technology stack, and implementation strategies.</a:t>
            </a:r>
            <a:endParaRPr lang="en-US" sz="1400" dirty="0"/>
          </a:p>
        </p:txBody>
      </p:sp>
      <p:sp>
        <p:nvSpPr>
          <p:cNvPr id="5" name="Shape 2"/>
          <p:cNvSpPr/>
          <p:nvPr/>
        </p:nvSpPr>
        <p:spPr>
          <a:xfrm>
            <a:off x="793790" y="2899529"/>
            <a:ext cx="2411611" cy="4783098"/>
          </a:xfrm>
          <a:prstGeom prst="roundRect">
            <a:avLst>
              <a:gd name="adj" fmla="val 1111"/>
            </a:avLst>
          </a:prstGeom>
          <a:solidFill>
            <a:srgbClr val="E8F3E8"/>
          </a:solidFill>
          <a:ln/>
        </p:spPr>
      </p:sp>
      <p:sp>
        <p:nvSpPr>
          <p:cNvPr id="6" name="Shape 3"/>
          <p:cNvSpPr/>
          <p:nvPr/>
        </p:nvSpPr>
        <p:spPr>
          <a:xfrm>
            <a:off x="972383" y="3078123"/>
            <a:ext cx="535781" cy="535781"/>
          </a:xfrm>
          <a:prstGeom prst="roundRect">
            <a:avLst>
              <a:gd name="adj" fmla="val 17064968"/>
            </a:avLst>
          </a:prstGeom>
          <a:solidFill>
            <a:srgbClr val="438951"/>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9664" y="3225403"/>
            <a:ext cx="241102" cy="241102"/>
          </a:xfrm>
          <a:prstGeom prst="rect">
            <a:avLst/>
          </a:prstGeom>
        </p:spPr>
      </p:pic>
      <p:sp>
        <p:nvSpPr>
          <p:cNvPr id="8" name="Text 4"/>
          <p:cNvSpPr/>
          <p:nvPr/>
        </p:nvSpPr>
        <p:spPr>
          <a:xfrm>
            <a:off x="972383" y="3774638"/>
            <a:ext cx="2054423"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ASR-1: Scalability</a:t>
            </a:r>
            <a:endParaRPr lang="en-US" sz="1750" dirty="0"/>
          </a:p>
        </p:txBody>
      </p:sp>
      <p:sp>
        <p:nvSpPr>
          <p:cNvPr id="9" name="Text 5"/>
          <p:cNvSpPr/>
          <p:nvPr/>
        </p:nvSpPr>
        <p:spPr>
          <a:xfrm>
            <a:off x="972383" y="4150042"/>
            <a:ext cx="2054423" cy="1085850"/>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Requirement:</a:t>
            </a:r>
            <a:r>
              <a:rPr lang="en-US" sz="1400" dirty="0">
                <a:solidFill>
                  <a:srgbClr val="405449"/>
                </a:solidFill>
                <a:latin typeface="Roboto" pitchFamily="34" charset="0"/>
                <a:ea typeface="Roboto" pitchFamily="34" charset="-122"/>
                <a:cs typeface="Roboto" pitchFamily="34" charset="-120"/>
              </a:rPr>
              <a:t> Support 500–5,000 concurrent users during peak sales events</a:t>
            </a:r>
            <a:endParaRPr lang="en-US" sz="1400" dirty="0"/>
          </a:p>
        </p:txBody>
      </p:sp>
      <p:sp>
        <p:nvSpPr>
          <p:cNvPr id="10" name="Text 6"/>
          <p:cNvSpPr/>
          <p:nvPr/>
        </p:nvSpPr>
        <p:spPr>
          <a:xfrm>
            <a:off x="972383" y="5332333"/>
            <a:ext cx="2054423" cy="190023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Architectural Impact:</a:t>
            </a:r>
            <a:r>
              <a:rPr lang="en-US" sz="1400" dirty="0">
                <a:solidFill>
                  <a:srgbClr val="405449"/>
                </a:solidFill>
                <a:latin typeface="Roboto" pitchFamily="34" charset="0"/>
                <a:ea typeface="Roboto" pitchFamily="34" charset="-122"/>
                <a:cs typeface="Roboto" pitchFamily="34" charset="-120"/>
              </a:rPr>
              <a:t> Necessitates horizontal scaling capabilities, load balancing infrastructure, distributed caching strategies, and stateless service design</a:t>
            </a:r>
            <a:endParaRPr lang="en-US" sz="1400" dirty="0"/>
          </a:p>
        </p:txBody>
      </p:sp>
      <p:sp>
        <p:nvSpPr>
          <p:cNvPr id="11" name="Shape 7"/>
          <p:cNvSpPr/>
          <p:nvPr/>
        </p:nvSpPr>
        <p:spPr>
          <a:xfrm>
            <a:off x="3366135" y="2899529"/>
            <a:ext cx="2411611" cy="4783098"/>
          </a:xfrm>
          <a:prstGeom prst="roundRect">
            <a:avLst>
              <a:gd name="adj" fmla="val 1111"/>
            </a:avLst>
          </a:prstGeom>
          <a:solidFill>
            <a:srgbClr val="E8F3E8"/>
          </a:solidFill>
          <a:ln/>
        </p:spPr>
      </p:sp>
      <p:sp>
        <p:nvSpPr>
          <p:cNvPr id="12" name="Shape 8"/>
          <p:cNvSpPr/>
          <p:nvPr/>
        </p:nvSpPr>
        <p:spPr>
          <a:xfrm>
            <a:off x="3544729" y="3078123"/>
            <a:ext cx="535781" cy="535781"/>
          </a:xfrm>
          <a:prstGeom prst="roundRect">
            <a:avLst>
              <a:gd name="adj" fmla="val 17064968"/>
            </a:avLst>
          </a:prstGeom>
          <a:solidFill>
            <a:srgbClr val="438951"/>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2009" y="3225403"/>
            <a:ext cx="241102" cy="241102"/>
          </a:xfrm>
          <a:prstGeom prst="rect">
            <a:avLst/>
          </a:prstGeom>
        </p:spPr>
      </p:pic>
      <p:sp>
        <p:nvSpPr>
          <p:cNvPr id="14" name="Text 9"/>
          <p:cNvSpPr/>
          <p:nvPr/>
        </p:nvSpPr>
        <p:spPr>
          <a:xfrm>
            <a:off x="3544729" y="3774638"/>
            <a:ext cx="2054423"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ASR-2: Security</a:t>
            </a:r>
            <a:endParaRPr lang="en-US" sz="1750" dirty="0"/>
          </a:p>
        </p:txBody>
      </p:sp>
      <p:sp>
        <p:nvSpPr>
          <p:cNvPr id="15" name="Text 10"/>
          <p:cNvSpPr/>
          <p:nvPr/>
        </p:nvSpPr>
        <p:spPr>
          <a:xfrm>
            <a:off x="3544729" y="4150042"/>
            <a:ext cx="2054423" cy="1357313"/>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Requirement:</a:t>
            </a:r>
            <a:r>
              <a:rPr lang="en-US" sz="1400" dirty="0">
                <a:solidFill>
                  <a:srgbClr val="405449"/>
                </a:solidFill>
                <a:latin typeface="Roboto" pitchFamily="34" charset="0"/>
                <a:ea typeface="Roboto" pitchFamily="34" charset="-122"/>
                <a:cs typeface="Roboto" pitchFamily="34" charset="-120"/>
              </a:rPr>
              <a:t> Admin access via secure token authentication; encrypted payment data transmission</a:t>
            </a:r>
            <a:endParaRPr lang="en-US" sz="1400" dirty="0"/>
          </a:p>
        </p:txBody>
      </p:sp>
      <p:sp>
        <p:nvSpPr>
          <p:cNvPr id="16" name="Text 11"/>
          <p:cNvSpPr/>
          <p:nvPr/>
        </p:nvSpPr>
        <p:spPr>
          <a:xfrm>
            <a:off x="3544729" y="5603796"/>
            <a:ext cx="2054423" cy="190023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Architectural Impact:</a:t>
            </a:r>
            <a:r>
              <a:rPr lang="en-US" sz="1400" dirty="0">
                <a:solidFill>
                  <a:srgbClr val="405449"/>
                </a:solidFill>
                <a:latin typeface="Roboto" pitchFamily="34" charset="0"/>
                <a:ea typeface="Roboto" pitchFamily="34" charset="-122"/>
                <a:cs typeface="Roboto" pitchFamily="34" charset="-120"/>
              </a:rPr>
              <a:t> Drives adoption of API Gateway Pattern, token-based authentication middleware, and secure communication protocols (HTTPS/TLS)</a:t>
            </a:r>
            <a:endParaRPr lang="en-US" sz="1400" dirty="0"/>
          </a:p>
        </p:txBody>
      </p:sp>
      <p:sp>
        <p:nvSpPr>
          <p:cNvPr id="17" name="Shape 12"/>
          <p:cNvSpPr/>
          <p:nvPr/>
        </p:nvSpPr>
        <p:spPr>
          <a:xfrm>
            <a:off x="5938480" y="2899529"/>
            <a:ext cx="2411730" cy="4783098"/>
          </a:xfrm>
          <a:prstGeom prst="roundRect">
            <a:avLst>
              <a:gd name="adj" fmla="val 1111"/>
            </a:avLst>
          </a:prstGeom>
          <a:solidFill>
            <a:srgbClr val="E8F3E8"/>
          </a:solidFill>
          <a:ln/>
        </p:spPr>
      </p:sp>
      <p:sp>
        <p:nvSpPr>
          <p:cNvPr id="18" name="Shape 13"/>
          <p:cNvSpPr/>
          <p:nvPr/>
        </p:nvSpPr>
        <p:spPr>
          <a:xfrm>
            <a:off x="6117074" y="3078123"/>
            <a:ext cx="535781" cy="535781"/>
          </a:xfrm>
          <a:prstGeom prst="roundRect">
            <a:avLst>
              <a:gd name="adj" fmla="val 17064968"/>
            </a:avLst>
          </a:prstGeom>
          <a:solidFill>
            <a:srgbClr val="438951"/>
          </a:solidFill>
          <a:ln/>
        </p:spPr>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64354" y="3225403"/>
            <a:ext cx="241102" cy="241102"/>
          </a:xfrm>
          <a:prstGeom prst="rect">
            <a:avLst/>
          </a:prstGeom>
        </p:spPr>
      </p:pic>
      <p:sp>
        <p:nvSpPr>
          <p:cNvPr id="20" name="Text 14"/>
          <p:cNvSpPr/>
          <p:nvPr/>
        </p:nvSpPr>
        <p:spPr>
          <a:xfrm>
            <a:off x="6117074" y="3774638"/>
            <a:ext cx="2054543" cy="278963"/>
          </a:xfrm>
          <a:prstGeom prst="rect">
            <a:avLst/>
          </a:prstGeom>
          <a:noFill/>
          <a:ln/>
        </p:spPr>
        <p:txBody>
          <a:bodyPr wrap="none" lIns="0" tIns="0" rIns="0" bIns="0" rtlCol="0" anchor="t"/>
          <a:lstStyle/>
          <a:p>
            <a:pPr marL="0" indent="0" algn="l">
              <a:lnSpc>
                <a:spcPts val="2150"/>
              </a:lnSpc>
              <a:buNone/>
            </a:pPr>
            <a:r>
              <a:rPr lang="en-US" sz="1750" dirty="0">
                <a:solidFill>
                  <a:srgbClr val="405449"/>
                </a:solidFill>
                <a:latin typeface="Roboto Medium" pitchFamily="34" charset="0"/>
                <a:ea typeface="Roboto Medium" pitchFamily="34" charset="-122"/>
                <a:cs typeface="Roboto Medium" pitchFamily="34" charset="-120"/>
              </a:rPr>
              <a:t>ASR-3: Modifiability</a:t>
            </a:r>
            <a:endParaRPr lang="en-US" sz="1750" dirty="0"/>
          </a:p>
        </p:txBody>
      </p:sp>
      <p:sp>
        <p:nvSpPr>
          <p:cNvPr id="21" name="Text 15"/>
          <p:cNvSpPr/>
          <p:nvPr/>
        </p:nvSpPr>
        <p:spPr>
          <a:xfrm>
            <a:off x="6117074" y="4150042"/>
            <a:ext cx="2054543" cy="1085850"/>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Requirement:</a:t>
            </a:r>
            <a:r>
              <a:rPr lang="en-US" sz="1400" dirty="0">
                <a:solidFill>
                  <a:srgbClr val="405449"/>
                </a:solidFill>
                <a:latin typeface="Roboto" pitchFamily="34" charset="0"/>
                <a:ea typeface="Roboto" pitchFamily="34" charset="-122"/>
                <a:cs typeface="Roboto" pitchFamily="34" charset="-120"/>
              </a:rPr>
              <a:t> Add new payment gateways without affecting other system modules</a:t>
            </a:r>
            <a:endParaRPr lang="en-US" sz="1400" dirty="0"/>
          </a:p>
        </p:txBody>
      </p:sp>
      <p:sp>
        <p:nvSpPr>
          <p:cNvPr id="22" name="Text 16"/>
          <p:cNvSpPr/>
          <p:nvPr/>
        </p:nvSpPr>
        <p:spPr>
          <a:xfrm>
            <a:off x="6117074" y="5332333"/>
            <a:ext cx="2054543" cy="1900238"/>
          </a:xfrm>
          <a:prstGeom prst="rect">
            <a:avLst/>
          </a:prstGeom>
          <a:noFill/>
          <a:ln/>
        </p:spPr>
        <p:txBody>
          <a:bodyPr wrap="square" lIns="0" tIns="0" rIns="0" bIns="0" rtlCol="0" anchor="t"/>
          <a:lstStyle/>
          <a:p>
            <a:pPr marL="0" indent="0" algn="l">
              <a:lnSpc>
                <a:spcPts val="2100"/>
              </a:lnSpc>
              <a:buNone/>
            </a:pPr>
            <a:r>
              <a:rPr lang="en-US" sz="1400" b="1" dirty="0">
                <a:solidFill>
                  <a:srgbClr val="405449"/>
                </a:solidFill>
                <a:latin typeface="Roboto" pitchFamily="34" charset="0"/>
                <a:ea typeface="Roboto" pitchFamily="34" charset="-122"/>
                <a:cs typeface="Roboto" pitchFamily="34" charset="-120"/>
              </a:rPr>
              <a:t>Architectural Impact:</a:t>
            </a:r>
            <a:r>
              <a:rPr lang="en-US" sz="1400" dirty="0">
                <a:solidFill>
                  <a:srgbClr val="405449"/>
                </a:solidFill>
                <a:latin typeface="Roboto" pitchFamily="34" charset="0"/>
                <a:ea typeface="Roboto" pitchFamily="34" charset="-122"/>
                <a:cs typeface="Roboto" pitchFamily="34" charset="-120"/>
              </a:rPr>
              <a:t> Requires Layered Architecture with clear separation of concerns, interface-based design, and dependency injection patterns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272891"/>
            <a:ext cx="2912150" cy="310158"/>
          </a:xfrm>
          <a:prstGeom prst="rect">
            <a:avLst/>
          </a:prstGeom>
          <a:noFill/>
          <a:ln/>
        </p:spPr>
        <p:txBody>
          <a:bodyPr wrap="none" lIns="0" tIns="0" rIns="0" bIns="0" rtlCol="0" anchor="t"/>
          <a:lstStyle/>
          <a:p>
            <a:pPr marL="0" indent="0" algn="l">
              <a:lnSpc>
                <a:spcPts val="2400"/>
              </a:lnSpc>
              <a:buNone/>
            </a:pPr>
            <a:r>
              <a:rPr lang="en-US" sz="1950" dirty="0">
                <a:solidFill>
                  <a:srgbClr val="3B4540"/>
                </a:solidFill>
                <a:latin typeface="Roboto Medium" pitchFamily="34" charset="0"/>
                <a:ea typeface="Roboto Medium" pitchFamily="34" charset="-122"/>
                <a:cs typeface="Roboto Medium" pitchFamily="34" charset="-120"/>
              </a:rPr>
              <a:t>Lab 01: Use Case Diagram</a:t>
            </a:r>
            <a:endParaRPr lang="en-US" sz="1950" dirty="0"/>
          </a:p>
        </p:txBody>
      </p:sp>
      <p:sp>
        <p:nvSpPr>
          <p:cNvPr id="3" name="Text 1"/>
          <p:cNvSpPr/>
          <p:nvPr/>
        </p:nvSpPr>
        <p:spPr>
          <a:xfrm>
            <a:off x="396835" y="602813"/>
            <a:ext cx="2662833" cy="155019"/>
          </a:xfrm>
          <a:prstGeom prst="rect">
            <a:avLst/>
          </a:prstGeom>
          <a:noFill/>
          <a:ln/>
        </p:spPr>
        <p:txBody>
          <a:bodyPr wrap="none" lIns="0" tIns="0" rIns="0" bIns="0" rtlCol="0" anchor="t"/>
          <a:lstStyle/>
          <a:p>
            <a:pPr marL="0" indent="0" algn="l">
              <a:lnSpc>
                <a:spcPts val="1200"/>
              </a:lnSpc>
              <a:buNone/>
            </a:pPr>
            <a:r>
              <a:rPr lang="en-US" sz="950" dirty="0">
                <a:solidFill>
                  <a:srgbClr val="3B4540"/>
                </a:solidFill>
                <a:latin typeface="Roboto Medium" pitchFamily="34" charset="0"/>
                <a:ea typeface="Roboto Medium" pitchFamily="34" charset="-122"/>
                <a:cs typeface="Roboto Medium" pitchFamily="34" charset="-120"/>
              </a:rPr>
              <a:t>System Functional Scope and Actor Interactions</a:t>
            </a:r>
            <a:endParaRPr lang="en-US" sz="950" dirty="0"/>
          </a:p>
        </p:txBody>
      </p:sp>
      <p:sp>
        <p:nvSpPr>
          <p:cNvPr id="4" name="Text 2"/>
          <p:cNvSpPr/>
          <p:nvPr/>
        </p:nvSpPr>
        <p:spPr>
          <a:xfrm>
            <a:off x="396835" y="832247"/>
            <a:ext cx="13836729" cy="118943"/>
          </a:xfrm>
          <a:prstGeom prst="rect">
            <a:avLst/>
          </a:prstGeom>
          <a:noFill/>
          <a:ln/>
        </p:spPr>
        <p:txBody>
          <a:bodyPr wrap="none" lIns="0" tIns="0" rIns="0" bIns="0" rtlCol="0" anchor="t"/>
          <a:lstStyle/>
          <a:p>
            <a:pPr marL="0" indent="0" algn="l">
              <a:lnSpc>
                <a:spcPts val="900"/>
              </a:lnSpc>
              <a:buNone/>
            </a:pPr>
            <a:r>
              <a:rPr lang="en-US" sz="750" dirty="0">
                <a:solidFill>
                  <a:srgbClr val="405449"/>
                </a:solidFill>
                <a:latin typeface="Roboto" pitchFamily="34" charset="0"/>
                <a:ea typeface="Roboto" pitchFamily="34" charset="-122"/>
                <a:cs typeface="Roboto" pitchFamily="34" charset="-120"/>
              </a:rPr>
              <a:t>The use case diagram provides a high-level view of system functionality organized by actor roles. It demonstrates the boundaries of our e-commerce system and the primary interactions between users, administrators, and external payment services.</a:t>
            </a:r>
            <a:endParaRPr lang="en-US" sz="750" dirty="0"/>
          </a:p>
        </p:txBody>
      </p:sp>
      <p:pic>
        <p:nvPicPr>
          <p:cNvPr id="5" name="Image 0" descr="preencoded.png"/>
          <p:cNvPicPr>
            <a:picLocks noChangeAspect="1"/>
          </p:cNvPicPr>
          <p:nvPr/>
        </p:nvPicPr>
        <p:blipFill>
          <a:blip r:embed="rId3"/>
          <a:stretch>
            <a:fillRect/>
          </a:stretch>
        </p:blipFill>
        <p:spPr>
          <a:xfrm>
            <a:off x="2579965" y="1006912"/>
            <a:ext cx="9470350" cy="7517725"/>
          </a:xfrm>
          <a:prstGeom prst="rect">
            <a:avLst/>
          </a:prstGeom>
        </p:spPr>
      </p:pic>
      <p:sp>
        <p:nvSpPr>
          <p:cNvPr id="6" name="Text 3"/>
          <p:cNvSpPr/>
          <p:nvPr/>
        </p:nvSpPr>
        <p:spPr>
          <a:xfrm>
            <a:off x="6451724" y="4148319"/>
            <a:ext cx="1701893" cy="1167457"/>
          </a:xfrm>
          <a:prstGeom prst="rect">
            <a:avLst/>
          </a:prstGeom>
          <a:noFill/>
          <a:ln/>
        </p:spPr>
        <p:txBody>
          <a:bodyPr wrap="square" lIns="0" tIns="0" rIns="0" bIns="0" rtlCol="0" anchor="t"/>
          <a:lstStyle/>
          <a:p>
            <a:pPr marL="0" indent="0" algn="ctr">
              <a:lnSpc>
                <a:spcPts val="3050"/>
              </a:lnSpc>
              <a:buNone/>
            </a:pPr>
            <a:r>
              <a:rPr lang="en-US" sz="2450" dirty="0">
                <a:solidFill>
                  <a:srgbClr val="FFFFFF"/>
                </a:solidFill>
                <a:latin typeface="Roboto Medium" pitchFamily="34" charset="0"/>
                <a:ea typeface="Roboto Medium" pitchFamily="34" charset="-122"/>
                <a:cs typeface="Roboto Medium" pitchFamily="34" charset="-120"/>
              </a:rPr>
              <a:t>E-Commerce System</a:t>
            </a:r>
            <a:endParaRPr lang="en-US" sz="2450" dirty="0"/>
          </a:p>
        </p:txBody>
      </p:sp>
      <p:sp>
        <p:nvSpPr>
          <p:cNvPr id="7" name="Text 4"/>
          <p:cNvSpPr/>
          <p:nvPr/>
        </p:nvSpPr>
        <p:spPr>
          <a:xfrm>
            <a:off x="8125943" y="1806271"/>
            <a:ext cx="2531869" cy="389152"/>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Web Customer</a:t>
            </a:r>
            <a:endParaRPr lang="en-US" sz="2450" dirty="0"/>
          </a:p>
        </p:txBody>
      </p:sp>
      <p:sp>
        <p:nvSpPr>
          <p:cNvPr id="8" name="Text 5"/>
          <p:cNvSpPr/>
          <p:nvPr/>
        </p:nvSpPr>
        <p:spPr>
          <a:xfrm>
            <a:off x="8125943" y="2306116"/>
            <a:ext cx="2531869" cy="466983"/>
          </a:xfrm>
          <a:prstGeom prst="rect">
            <a:avLst/>
          </a:prstGeom>
          <a:noFill/>
          <a:ln/>
        </p:spPr>
        <p:txBody>
          <a:bodyPr wrap="squar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Browse, register, cart, purchase, review</a:t>
            </a:r>
            <a:endParaRPr lang="en-US" sz="1950" dirty="0"/>
          </a:p>
        </p:txBody>
      </p:sp>
      <p:sp>
        <p:nvSpPr>
          <p:cNvPr id="9" name="Text 6"/>
          <p:cNvSpPr/>
          <p:nvPr/>
        </p:nvSpPr>
        <p:spPr>
          <a:xfrm>
            <a:off x="3905803" y="1806271"/>
            <a:ext cx="2531868" cy="389152"/>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Manage Cart</a:t>
            </a:r>
            <a:endParaRPr lang="en-US" sz="2450" dirty="0"/>
          </a:p>
        </p:txBody>
      </p:sp>
      <p:sp>
        <p:nvSpPr>
          <p:cNvPr id="10" name="Text 7"/>
          <p:cNvSpPr/>
          <p:nvPr/>
        </p:nvSpPr>
        <p:spPr>
          <a:xfrm>
            <a:off x="3905803" y="2306116"/>
            <a:ext cx="2531868" cy="466983"/>
          </a:xfrm>
          <a:prstGeom prst="rect">
            <a:avLst/>
          </a:prstGeom>
          <a:noFill/>
          <a:ln/>
        </p:spPr>
        <p:txBody>
          <a:bodyPr wrap="squar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Add, update, remove items</a:t>
            </a:r>
            <a:endParaRPr lang="en-US" sz="1950" dirty="0"/>
          </a:p>
        </p:txBody>
      </p:sp>
      <p:sp>
        <p:nvSpPr>
          <p:cNvPr id="11" name="Text 8"/>
          <p:cNvSpPr/>
          <p:nvPr/>
        </p:nvSpPr>
        <p:spPr>
          <a:xfrm>
            <a:off x="3905803" y="6862657"/>
            <a:ext cx="2531868" cy="389152"/>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Browse Products</a:t>
            </a:r>
            <a:endParaRPr lang="en-US" sz="2450" dirty="0"/>
          </a:p>
        </p:txBody>
      </p:sp>
      <p:sp>
        <p:nvSpPr>
          <p:cNvPr id="12" name="Text 9"/>
          <p:cNvSpPr/>
          <p:nvPr/>
        </p:nvSpPr>
        <p:spPr>
          <a:xfrm>
            <a:off x="3905803" y="7362501"/>
            <a:ext cx="2531868" cy="233491"/>
          </a:xfrm>
          <a:prstGeom prst="rect">
            <a:avLst/>
          </a:prstGeom>
          <a:noFill/>
          <a:ln/>
        </p:spPr>
        <p:txBody>
          <a:bodyPr wrap="non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View product catalog</a:t>
            </a:r>
            <a:endParaRPr lang="en-US" sz="1950" dirty="0"/>
          </a:p>
        </p:txBody>
      </p:sp>
      <p:sp>
        <p:nvSpPr>
          <p:cNvPr id="13" name="Text 10"/>
          <p:cNvSpPr/>
          <p:nvPr/>
        </p:nvSpPr>
        <p:spPr>
          <a:xfrm>
            <a:off x="8125943" y="6745911"/>
            <a:ext cx="2531869" cy="389153"/>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Payment Gateway</a:t>
            </a:r>
            <a:endParaRPr lang="en-US" sz="2450" dirty="0"/>
          </a:p>
        </p:txBody>
      </p:sp>
      <p:sp>
        <p:nvSpPr>
          <p:cNvPr id="14" name="Text 11"/>
          <p:cNvSpPr/>
          <p:nvPr/>
        </p:nvSpPr>
        <p:spPr>
          <a:xfrm>
            <a:off x="8125943" y="7245755"/>
            <a:ext cx="2531869" cy="466983"/>
          </a:xfrm>
          <a:prstGeom prst="rect">
            <a:avLst/>
          </a:prstGeom>
          <a:noFill/>
          <a:ln/>
        </p:spPr>
        <p:txBody>
          <a:bodyPr wrap="squar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Handles payment for purchases</a:t>
            </a:r>
            <a:endParaRPr lang="en-US" sz="1950" dirty="0"/>
          </a:p>
        </p:txBody>
      </p:sp>
      <p:sp>
        <p:nvSpPr>
          <p:cNvPr id="15" name="Text 12"/>
          <p:cNvSpPr/>
          <p:nvPr/>
        </p:nvSpPr>
        <p:spPr>
          <a:xfrm>
            <a:off x="9039154" y="4241500"/>
            <a:ext cx="2587214" cy="389153"/>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Admin</a:t>
            </a:r>
            <a:endParaRPr lang="en-US" sz="2450" dirty="0"/>
          </a:p>
        </p:txBody>
      </p:sp>
      <p:sp>
        <p:nvSpPr>
          <p:cNvPr id="16" name="Text 13"/>
          <p:cNvSpPr/>
          <p:nvPr/>
        </p:nvSpPr>
        <p:spPr>
          <a:xfrm>
            <a:off x="9039154" y="4741344"/>
            <a:ext cx="2587214" cy="466983"/>
          </a:xfrm>
          <a:prstGeom prst="rect">
            <a:avLst/>
          </a:prstGeom>
          <a:noFill/>
          <a:ln/>
        </p:spPr>
        <p:txBody>
          <a:bodyPr wrap="squar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Manage products and process orders</a:t>
            </a:r>
            <a:endParaRPr lang="en-US" sz="1950" dirty="0"/>
          </a:p>
        </p:txBody>
      </p:sp>
      <p:sp>
        <p:nvSpPr>
          <p:cNvPr id="17" name="Text 14"/>
          <p:cNvSpPr/>
          <p:nvPr/>
        </p:nvSpPr>
        <p:spPr>
          <a:xfrm>
            <a:off x="2978756" y="4255337"/>
            <a:ext cx="2587214" cy="389152"/>
          </a:xfrm>
          <a:prstGeom prst="rect">
            <a:avLst/>
          </a:prstGeom>
          <a:noFill/>
          <a:ln/>
        </p:spPr>
        <p:txBody>
          <a:bodyPr wrap="none" lIns="0" tIns="0" rIns="0" bIns="0" rtlCol="0" anchor="t"/>
          <a:lstStyle/>
          <a:p>
            <a:pPr marL="0" indent="0" algn="ctr">
              <a:lnSpc>
                <a:spcPts val="3050"/>
              </a:lnSpc>
              <a:buNone/>
            </a:pPr>
            <a:r>
              <a:rPr lang="en-US" sz="2450" dirty="0">
                <a:solidFill>
                  <a:srgbClr val="405449"/>
                </a:solidFill>
                <a:latin typeface="Roboto Medium" pitchFamily="34" charset="0"/>
                <a:ea typeface="Roboto Medium" pitchFamily="34" charset="-122"/>
                <a:cs typeface="Roboto Medium" pitchFamily="34" charset="-120"/>
              </a:rPr>
              <a:t>Register/Login</a:t>
            </a:r>
            <a:endParaRPr lang="en-US" sz="2450" dirty="0"/>
          </a:p>
        </p:txBody>
      </p:sp>
      <p:sp>
        <p:nvSpPr>
          <p:cNvPr id="18" name="Text 15"/>
          <p:cNvSpPr/>
          <p:nvPr/>
        </p:nvSpPr>
        <p:spPr>
          <a:xfrm>
            <a:off x="2978756" y="4755180"/>
            <a:ext cx="2587214" cy="466983"/>
          </a:xfrm>
          <a:prstGeom prst="rect">
            <a:avLst/>
          </a:prstGeom>
          <a:noFill/>
          <a:ln/>
        </p:spPr>
        <p:txBody>
          <a:bodyPr wrap="square" lIns="0" tIns="0" rIns="0" bIns="0" rtlCol="0" anchor="t"/>
          <a:lstStyle/>
          <a:p>
            <a:pPr marL="0" indent="0" algn="ctr">
              <a:lnSpc>
                <a:spcPts val="1800"/>
              </a:lnSpc>
              <a:buNone/>
            </a:pPr>
            <a:r>
              <a:rPr lang="en-US" sz="1950" dirty="0">
                <a:solidFill>
                  <a:srgbClr val="405449"/>
                </a:solidFill>
                <a:latin typeface="Roboto" pitchFamily="34" charset="0"/>
                <a:ea typeface="Roboto" pitchFamily="34" charset="-122"/>
                <a:cs typeface="Roboto" pitchFamily="34" charset="-120"/>
              </a:rPr>
              <a:t>Create or access account</a:t>
            </a:r>
            <a:endParaRPr lang="en-US" sz="1950" dirty="0"/>
          </a:p>
        </p:txBody>
      </p:sp>
      <p:sp>
        <p:nvSpPr>
          <p:cNvPr id="19" name="Text 16"/>
          <p:cNvSpPr/>
          <p:nvPr/>
        </p:nvSpPr>
        <p:spPr>
          <a:xfrm>
            <a:off x="396835" y="8580358"/>
            <a:ext cx="13836729" cy="118943"/>
          </a:xfrm>
          <a:prstGeom prst="rect">
            <a:avLst/>
          </a:prstGeom>
          <a:noFill/>
          <a:ln/>
        </p:spPr>
        <p:txBody>
          <a:bodyPr wrap="none" lIns="0" tIns="0" rIns="0" bIns="0" rtlCol="0" anchor="t"/>
          <a:lstStyle/>
          <a:p>
            <a:pPr marL="0" indent="0" algn="l">
              <a:lnSpc>
                <a:spcPts val="900"/>
              </a:lnSpc>
              <a:buNone/>
            </a:pPr>
            <a:r>
              <a:rPr lang="en-US" sz="750" dirty="0">
                <a:solidFill>
                  <a:srgbClr val="405449"/>
                </a:solidFill>
                <a:latin typeface="Roboto" pitchFamily="34" charset="0"/>
                <a:ea typeface="Roboto" pitchFamily="34" charset="-122"/>
                <a:cs typeface="Roboto" pitchFamily="34" charset="-120"/>
              </a:rPr>
              <a:t>This functional model establishes clear boundaries between customer-facing features, administrative operations, and third-party integrations. It serves as the foundation for our subsequent architectural design decisions and component decomposition.</a:t>
            </a:r>
            <a:endParaRPr lang="en-US" sz="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93790" y="3153013"/>
            <a:ext cx="983337" cy="373142"/>
          </a:xfrm>
          <a:prstGeom prst="roundRect">
            <a:avLst>
              <a:gd name="adj" fmla="val 6383"/>
            </a:avLst>
          </a:prstGeom>
          <a:solidFill>
            <a:srgbClr val="DDEEE0"/>
          </a:solidFill>
          <a:ln/>
        </p:spPr>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2852" y="3260169"/>
            <a:ext cx="158710" cy="158710"/>
          </a:xfrm>
          <a:prstGeom prst="rect">
            <a:avLst/>
          </a:prstGeom>
        </p:spPr>
      </p:pic>
      <p:sp>
        <p:nvSpPr>
          <p:cNvPr id="4" name="Text 1"/>
          <p:cNvSpPr/>
          <p:nvPr/>
        </p:nvSpPr>
        <p:spPr>
          <a:xfrm>
            <a:off x="1150858" y="3212544"/>
            <a:ext cx="507206" cy="254079"/>
          </a:xfrm>
          <a:prstGeom prst="rect">
            <a:avLst/>
          </a:prstGeom>
          <a:noFill/>
          <a:ln/>
        </p:spPr>
        <p:txBody>
          <a:bodyPr wrap="none" lIns="0" tIns="0" rIns="0" bIns="0" rtlCol="0" anchor="t"/>
          <a:lstStyle/>
          <a:p>
            <a:pPr marL="0" indent="0" algn="l">
              <a:lnSpc>
                <a:spcPts val="2000"/>
              </a:lnSpc>
              <a:buNone/>
            </a:pPr>
            <a:r>
              <a:rPr lang="en-US" sz="1250" dirty="0">
                <a:solidFill>
                  <a:srgbClr val="405449"/>
                </a:solidFill>
                <a:latin typeface="Roboto" pitchFamily="34" charset="0"/>
                <a:ea typeface="Roboto" pitchFamily="34" charset="-122"/>
                <a:cs typeface="Roboto" pitchFamily="34" charset="-120"/>
              </a:rPr>
              <a:t>LAB 02</a:t>
            </a:r>
            <a:endParaRPr lang="en-US" sz="1250" dirty="0"/>
          </a:p>
        </p:txBody>
      </p:sp>
      <p:sp>
        <p:nvSpPr>
          <p:cNvPr id="5" name="Text 2"/>
          <p:cNvSpPr/>
          <p:nvPr/>
        </p:nvSpPr>
        <p:spPr>
          <a:xfrm>
            <a:off x="793790" y="3605451"/>
            <a:ext cx="8636079" cy="855821"/>
          </a:xfrm>
          <a:prstGeom prst="rect">
            <a:avLst/>
          </a:prstGeom>
          <a:noFill/>
          <a:ln/>
        </p:spPr>
        <p:txBody>
          <a:bodyPr wrap="none" lIns="0" tIns="0" rIns="0" bIns="0" rtlCol="0" anchor="t"/>
          <a:lstStyle/>
          <a:p>
            <a:pPr marL="0" indent="0" algn="l">
              <a:lnSpc>
                <a:spcPts val="6700"/>
              </a:lnSpc>
              <a:buNone/>
            </a:pPr>
            <a:r>
              <a:rPr lang="en-US" sz="5350" dirty="0">
                <a:solidFill>
                  <a:srgbClr val="3B4540"/>
                </a:solidFill>
                <a:latin typeface="Roboto Medium" pitchFamily="34" charset="0"/>
                <a:ea typeface="Roboto Medium" pitchFamily="34" charset="-122"/>
                <a:cs typeface="Roboto Medium" pitchFamily="34" charset="-120"/>
              </a:rPr>
              <a:t>Layered Architecture Design</a:t>
            </a:r>
            <a:endParaRPr lang="en-US" sz="5350" dirty="0"/>
          </a:p>
        </p:txBody>
      </p:sp>
      <p:sp>
        <p:nvSpPr>
          <p:cNvPr id="6" name="Text 3"/>
          <p:cNvSpPr/>
          <p:nvPr/>
        </p:nvSpPr>
        <p:spPr>
          <a:xfrm>
            <a:off x="793790" y="4758928"/>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05449"/>
                </a:solidFill>
                <a:latin typeface="Roboto" pitchFamily="34" charset="0"/>
                <a:ea typeface="Roboto" pitchFamily="34" charset="-122"/>
                <a:cs typeface="Roboto" pitchFamily="34" charset="-120"/>
              </a:rPr>
              <a:t>Implementing a traditional four-tier monolithic architecture to establish clear separation of concerns and facilitate initial development velocity.</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3687</Words>
  <Application>Microsoft Office PowerPoint</Application>
  <PresentationFormat>Custom</PresentationFormat>
  <Paragraphs>473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Roboto Medium</vt:lpstr>
      <vt:lpstr>Arial</vt:lpstr>
      <vt:lpstr>Roboto</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Windows</dc:creator>
  <cp:lastModifiedBy>Nguyen Tuan Thien</cp:lastModifiedBy>
  <cp:revision>1</cp:revision>
  <dcterms:created xsi:type="dcterms:W3CDTF">2026-02-07T04:17:46Z</dcterms:created>
  <dcterms:modified xsi:type="dcterms:W3CDTF">2026-02-07T04:47:54Z</dcterms:modified>
</cp:coreProperties>
</file>